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84" r:id="rId3"/>
    <p:sldId id="257" r:id="rId4"/>
    <p:sldId id="258" r:id="rId5"/>
    <p:sldId id="259" r:id="rId6"/>
    <p:sldId id="285" r:id="rId7"/>
    <p:sldId id="281" r:id="rId8"/>
    <p:sldId id="286" r:id="rId9"/>
    <p:sldId id="260" r:id="rId10"/>
    <p:sldId id="261" r:id="rId11"/>
    <p:sldId id="262" r:id="rId12"/>
    <p:sldId id="269" r:id="rId13"/>
    <p:sldId id="275" r:id="rId14"/>
    <p:sldId id="280" r:id="rId15"/>
    <p:sldId id="278" r:id="rId16"/>
    <p:sldId id="264" r:id="rId17"/>
    <p:sldId id="265" r:id="rId18"/>
    <p:sldId id="267" r:id="rId19"/>
    <p:sldId id="268" r:id="rId20"/>
    <p:sldId id="270" r:id="rId21"/>
    <p:sldId id="271" r:id="rId22"/>
    <p:sldId id="283" r:id="rId23"/>
    <p:sldId id="276" r:id="rId24"/>
    <p:sldId id="279" r:id="rId25"/>
    <p:sldId id="288"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94660"/>
  </p:normalViewPr>
  <p:slideViewPr>
    <p:cSldViewPr snapToGrid="0">
      <p:cViewPr varScale="1">
        <p:scale>
          <a:sx n="69" d="100"/>
          <a:sy n="69" d="100"/>
        </p:scale>
        <p:origin x="5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165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062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862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054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835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51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39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890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128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2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073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17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207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558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318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
        <p:nvSpPr>
          <p:cNvPr id="5" name="Date Placeholder 4"/>
          <p:cNvSpPr>
            <a:spLocks noGrp="1"/>
          </p:cNvSpPr>
          <p:nvPr>
            <p:ph type="dt" sz="half" idx="10"/>
          </p:nvPr>
        </p:nvSpPr>
        <p:spPr/>
        <p:txBody>
          <a:bodyPr/>
          <a:lstStyle/>
          <a:p>
            <a:fld id="{C7616CA0-919D-4A49-9C8A-62FDFB3A5183}" type="datetimeFigureOut">
              <a:rPr lang="en-US" smtClean="0"/>
              <a:t>2/10/2021</a:t>
            </a:fld>
            <a:endParaRPr lang="en-US" dirty="0"/>
          </a:p>
        </p:txBody>
      </p:sp>
    </p:spTree>
    <p:extLst>
      <p:ext uri="{BB962C8B-B14F-4D97-AF65-F5344CB8AC3E}">
        <p14:creationId xmlns:p14="http://schemas.microsoft.com/office/powerpoint/2010/main" val="117961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2/10/2021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819203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epaiz@epc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rsscholarship.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ojmunoz@episd.org" TargetMode="External"/><Relationship Id="rId2" Type="http://schemas.openxmlformats.org/officeDocument/2006/relationships/hyperlink" Target="mailto:camarruf@episd.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 name="Rectangle 14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94" name="Group 74"/>
          <p:cNvGrpSpPr>
            <a:grpSpLocks/>
          </p:cNvGrpSpPr>
          <p:nvPr/>
        </p:nvGrpSpPr>
        <p:grpSpPr bwMode="auto">
          <a:xfrm>
            <a:off x="-70606" y="6642"/>
            <a:ext cx="12262606" cy="6851358"/>
            <a:chOff x="235" y="240"/>
            <a:chExt cx="13915" cy="10315"/>
          </a:xfrm>
        </p:grpSpPr>
        <p:grpSp>
          <p:nvGrpSpPr>
            <p:cNvPr id="2095" name="Group 143"/>
            <p:cNvGrpSpPr>
              <a:grpSpLocks/>
            </p:cNvGrpSpPr>
            <p:nvPr/>
          </p:nvGrpSpPr>
          <p:grpSpPr bwMode="auto">
            <a:xfrm>
              <a:off x="240" y="840"/>
              <a:ext cx="13910" cy="2"/>
              <a:chOff x="240" y="840"/>
              <a:chExt cx="13910" cy="2"/>
            </a:xfrm>
          </p:grpSpPr>
          <p:sp>
            <p:nvSpPr>
              <p:cNvPr id="2164" name="Freeform 144"/>
              <p:cNvSpPr>
                <a:spLocks/>
              </p:cNvSpPr>
              <p:nvPr/>
            </p:nvSpPr>
            <p:spPr bwMode="auto">
              <a:xfrm>
                <a:off x="240" y="840"/>
                <a:ext cx="13910" cy="2"/>
              </a:xfrm>
              <a:custGeom>
                <a:avLst/>
                <a:gdLst>
                  <a:gd name="T0" fmla="+- 0 240 240"/>
                  <a:gd name="T1" fmla="*/ T0 w 13910"/>
                  <a:gd name="T2" fmla="+- 0 14150 240"/>
                  <a:gd name="T3" fmla="*/ T2 w 13910"/>
                </a:gdLst>
                <a:ahLst/>
                <a:cxnLst>
                  <a:cxn ang="0">
                    <a:pos x="T1" y="0"/>
                  </a:cxn>
                  <a:cxn ang="0">
                    <a:pos x="T3" y="0"/>
                  </a:cxn>
                </a:cxnLst>
                <a:rect l="0" t="0" r="r" b="b"/>
                <a:pathLst>
                  <a:path w="13910">
                    <a:moveTo>
                      <a:pt x="0" y="0"/>
                    </a:moveTo>
                    <a:lnTo>
                      <a:pt x="13910" y="0"/>
                    </a:lnTo>
                  </a:path>
                </a:pathLst>
              </a:custGeom>
              <a:noFill/>
              <a:ln w="11430">
                <a:solidFill>
                  <a:srgbClr val="DA8407"/>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96" name="Group 141"/>
            <p:cNvGrpSpPr>
              <a:grpSpLocks/>
            </p:cNvGrpSpPr>
            <p:nvPr/>
          </p:nvGrpSpPr>
          <p:grpSpPr bwMode="auto">
            <a:xfrm>
              <a:off x="240" y="240"/>
              <a:ext cx="13910" cy="475"/>
              <a:chOff x="240" y="240"/>
              <a:chExt cx="13910" cy="475"/>
            </a:xfrm>
          </p:grpSpPr>
          <p:sp>
            <p:nvSpPr>
              <p:cNvPr id="2163" name="Freeform 142"/>
              <p:cNvSpPr>
                <a:spLocks/>
              </p:cNvSpPr>
              <p:nvPr/>
            </p:nvSpPr>
            <p:spPr bwMode="auto">
              <a:xfrm>
                <a:off x="240" y="240"/>
                <a:ext cx="13910" cy="475"/>
              </a:xfrm>
              <a:custGeom>
                <a:avLst/>
                <a:gdLst>
                  <a:gd name="T0" fmla="+- 0 240 240"/>
                  <a:gd name="T1" fmla="*/ T0 w 13910"/>
                  <a:gd name="T2" fmla="+- 0 715 240"/>
                  <a:gd name="T3" fmla="*/ 715 h 475"/>
                  <a:gd name="T4" fmla="+- 0 14150 240"/>
                  <a:gd name="T5" fmla="*/ T4 w 13910"/>
                  <a:gd name="T6" fmla="+- 0 715 240"/>
                  <a:gd name="T7" fmla="*/ 715 h 475"/>
                  <a:gd name="T8" fmla="+- 0 14150 240"/>
                  <a:gd name="T9" fmla="*/ T8 w 13910"/>
                  <a:gd name="T10" fmla="+- 0 240 240"/>
                  <a:gd name="T11" fmla="*/ 240 h 475"/>
                  <a:gd name="T12" fmla="+- 0 240 240"/>
                  <a:gd name="T13" fmla="*/ T12 w 13910"/>
                  <a:gd name="T14" fmla="+- 0 240 240"/>
                  <a:gd name="T15" fmla="*/ 240 h 475"/>
                  <a:gd name="T16" fmla="+- 0 240 240"/>
                  <a:gd name="T17" fmla="*/ T16 w 13910"/>
                  <a:gd name="T18" fmla="+- 0 715 240"/>
                  <a:gd name="T19" fmla="*/ 715 h 475"/>
                </a:gdLst>
                <a:ahLst/>
                <a:cxnLst>
                  <a:cxn ang="0">
                    <a:pos x="T1" y="T3"/>
                  </a:cxn>
                  <a:cxn ang="0">
                    <a:pos x="T5" y="T7"/>
                  </a:cxn>
                  <a:cxn ang="0">
                    <a:pos x="T9" y="T11"/>
                  </a:cxn>
                  <a:cxn ang="0">
                    <a:pos x="T13" y="T15"/>
                  </a:cxn>
                  <a:cxn ang="0">
                    <a:pos x="T17" y="T19"/>
                  </a:cxn>
                </a:cxnLst>
                <a:rect l="0" t="0" r="r" b="b"/>
                <a:pathLst>
                  <a:path w="13910" h="475">
                    <a:moveTo>
                      <a:pt x="0" y="475"/>
                    </a:moveTo>
                    <a:lnTo>
                      <a:pt x="13910" y="475"/>
                    </a:lnTo>
                    <a:lnTo>
                      <a:pt x="13910" y="0"/>
                    </a:lnTo>
                    <a:lnTo>
                      <a:pt x="0" y="0"/>
                    </a:lnTo>
                    <a:lnTo>
                      <a:pt x="0" y="475"/>
                    </a:lnTo>
                    <a:close/>
                  </a:path>
                </a:pathLst>
              </a:cu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097" name="Group 139"/>
            <p:cNvGrpSpPr>
              <a:grpSpLocks/>
            </p:cNvGrpSpPr>
            <p:nvPr/>
          </p:nvGrpSpPr>
          <p:grpSpPr bwMode="auto">
            <a:xfrm>
              <a:off x="240" y="960"/>
              <a:ext cx="4320" cy="9100"/>
              <a:chOff x="240" y="960"/>
              <a:chExt cx="4320" cy="9100"/>
            </a:xfrm>
          </p:grpSpPr>
          <p:sp>
            <p:nvSpPr>
              <p:cNvPr id="2162" name="Freeform 140"/>
              <p:cNvSpPr>
                <a:spLocks/>
              </p:cNvSpPr>
              <p:nvPr/>
            </p:nvSpPr>
            <p:spPr bwMode="auto">
              <a:xfrm>
                <a:off x="240" y="960"/>
                <a:ext cx="4320" cy="9100"/>
              </a:xfrm>
              <a:custGeom>
                <a:avLst/>
                <a:gdLst>
                  <a:gd name="T0" fmla="+- 0 240 240"/>
                  <a:gd name="T1" fmla="*/ T0 w 4320"/>
                  <a:gd name="T2" fmla="+- 0 10060 960"/>
                  <a:gd name="T3" fmla="*/ 10060 h 9100"/>
                  <a:gd name="T4" fmla="+- 0 4560 240"/>
                  <a:gd name="T5" fmla="*/ T4 w 4320"/>
                  <a:gd name="T6" fmla="+- 0 10060 960"/>
                  <a:gd name="T7" fmla="*/ 10060 h 9100"/>
                  <a:gd name="T8" fmla="+- 0 4560 240"/>
                  <a:gd name="T9" fmla="*/ T8 w 4320"/>
                  <a:gd name="T10" fmla="+- 0 960 960"/>
                  <a:gd name="T11" fmla="*/ 960 h 9100"/>
                  <a:gd name="T12" fmla="+- 0 240 240"/>
                  <a:gd name="T13" fmla="*/ T12 w 4320"/>
                  <a:gd name="T14" fmla="+- 0 960 960"/>
                  <a:gd name="T15" fmla="*/ 960 h 9100"/>
                  <a:gd name="T16" fmla="+- 0 240 240"/>
                  <a:gd name="T17" fmla="*/ T16 w 4320"/>
                  <a:gd name="T18" fmla="+- 0 10060 960"/>
                  <a:gd name="T19" fmla="*/ 10060 h 9100"/>
                </a:gdLst>
                <a:ahLst/>
                <a:cxnLst>
                  <a:cxn ang="0">
                    <a:pos x="T1" y="T3"/>
                  </a:cxn>
                  <a:cxn ang="0">
                    <a:pos x="T5" y="T7"/>
                  </a:cxn>
                  <a:cxn ang="0">
                    <a:pos x="T9" y="T11"/>
                  </a:cxn>
                  <a:cxn ang="0">
                    <a:pos x="T13" y="T15"/>
                  </a:cxn>
                  <a:cxn ang="0">
                    <a:pos x="T17" y="T19"/>
                  </a:cxn>
                </a:cxnLst>
                <a:rect l="0" t="0" r="r" b="b"/>
                <a:pathLst>
                  <a:path w="4320" h="9100">
                    <a:moveTo>
                      <a:pt x="0" y="9100"/>
                    </a:moveTo>
                    <a:lnTo>
                      <a:pt x="4320" y="9100"/>
                    </a:lnTo>
                    <a:lnTo>
                      <a:pt x="4320" y="0"/>
                    </a:lnTo>
                    <a:lnTo>
                      <a:pt x="0" y="0"/>
                    </a:lnTo>
                    <a:lnTo>
                      <a:pt x="0" y="9100"/>
                    </a:lnTo>
                    <a:close/>
                  </a:path>
                </a:pathLst>
              </a:custGeom>
              <a:solidFill>
                <a:srgbClr val="072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800" b="1" dirty="0">
                  <a:solidFill>
                    <a:schemeClr val="bg1"/>
                  </a:solidFill>
                </a:endParaRPr>
              </a:p>
              <a:p>
                <a:r>
                  <a:rPr lang="en-US" sz="2800" b="1" dirty="0">
                    <a:solidFill>
                      <a:schemeClr val="bg1"/>
                    </a:solidFill>
                  </a:rPr>
                  <a:t>	</a:t>
                </a:r>
                <a:r>
                  <a:rPr lang="en-US" sz="2800" b="1" dirty="0" smtClean="0">
                    <a:solidFill>
                      <a:schemeClr val="bg1"/>
                    </a:solidFill>
                  </a:rPr>
                  <a:t>Start College</a:t>
                </a:r>
              </a:p>
              <a:p>
                <a:r>
                  <a:rPr lang="en-US" sz="2800" b="1" dirty="0">
                    <a:solidFill>
                      <a:schemeClr val="bg1"/>
                    </a:solidFill>
                  </a:rPr>
                  <a:t>	</a:t>
                </a:r>
                <a:r>
                  <a:rPr lang="en-US" sz="2800" b="1" dirty="0" smtClean="0">
                    <a:solidFill>
                      <a:schemeClr val="bg1"/>
                    </a:solidFill>
                  </a:rPr>
                  <a:t>Before College</a:t>
                </a:r>
              </a:p>
              <a:p>
                <a:endParaRPr lang="en-US" dirty="0"/>
              </a:p>
            </p:txBody>
          </p:sp>
        </p:grpSp>
        <p:grpSp>
          <p:nvGrpSpPr>
            <p:cNvPr id="2098" name="Group 137"/>
            <p:cNvGrpSpPr>
              <a:grpSpLocks/>
            </p:cNvGrpSpPr>
            <p:nvPr/>
          </p:nvGrpSpPr>
          <p:grpSpPr bwMode="auto">
            <a:xfrm>
              <a:off x="240" y="245"/>
              <a:ext cx="13910" cy="10310"/>
              <a:chOff x="240" y="245"/>
              <a:chExt cx="13910" cy="10310"/>
            </a:xfrm>
          </p:grpSpPr>
          <p:sp>
            <p:nvSpPr>
              <p:cNvPr id="2161" name="Freeform 138"/>
              <p:cNvSpPr>
                <a:spLocks/>
              </p:cNvSpPr>
              <p:nvPr/>
            </p:nvSpPr>
            <p:spPr bwMode="auto">
              <a:xfrm>
                <a:off x="240" y="245"/>
                <a:ext cx="13910" cy="10310"/>
              </a:xfrm>
              <a:custGeom>
                <a:avLst/>
                <a:gdLst>
                  <a:gd name="T0" fmla="+- 0 240 240"/>
                  <a:gd name="T1" fmla="*/ T0 w 13910"/>
                  <a:gd name="T2" fmla="+- 0 10555 245"/>
                  <a:gd name="T3" fmla="*/ 10555 h 10310"/>
                  <a:gd name="T4" fmla="+- 0 14150 240"/>
                  <a:gd name="T5" fmla="*/ T4 w 13910"/>
                  <a:gd name="T6" fmla="+- 0 10555 245"/>
                  <a:gd name="T7" fmla="*/ 10555 h 10310"/>
                  <a:gd name="T8" fmla="+- 0 14150 240"/>
                  <a:gd name="T9" fmla="*/ T8 w 13910"/>
                  <a:gd name="T10" fmla="+- 0 245 245"/>
                  <a:gd name="T11" fmla="*/ 245 h 10310"/>
                  <a:gd name="T12" fmla="+- 0 240 240"/>
                  <a:gd name="T13" fmla="*/ T12 w 13910"/>
                  <a:gd name="T14" fmla="+- 0 245 245"/>
                  <a:gd name="T15" fmla="*/ 245 h 10310"/>
                  <a:gd name="T16" fmla="+- 0 240 240"/>
                  <a:gd name="T17" fmla="*/ T16 w 13910"/>
                  <a:gd name="T18" fmla="+- 0 10555 245"/>
                  <a:gd name="T19" fmla="*/ 10555 h 10310"/>
                </a:gdLst>
                <a:ahLst/>
                <a:cxnLst>
                  <a:cxn ang="0">
                    <a:pos x="T1" y="T3"/>
                  </a:cxn>
                  <a:cxn ang="0">
                    <a:pos x="T5" y="T7"/>
                  </a:cxn>
                  <a:cxn ang="0">
                    <a:pos x="T9" y="T11"/>
                  </a:cxn>
                  <a:cxn ang="0">
                    <a:pos x="T13" y="T15"/>
                  </a:cxn>
                  <a:cxn ang="0">
                    <a:pos x="T17" y="T19"/>
                  </a:cxn>
                </a:cxnLst>
                <a:rect l="0" t="0" r="r" b="b"/>
                <a:pathLst>
                  <a:path w="13910" h="10310">
                    <a:moveTo>
                      <a:pt x="0" y="10310"/>
                    </a:moveTo>
                    <a:lnTo>
                      <a:pt x="13910" y="10310"/>
                    </a:lnTo>
                    <a:lnTo>
                      <a:pt x="13910" y="0"/>
                    </a:lnTo>
                    <a:lnTo>
                      <a:pt x="0" y="0"/>
                    </a:lnTo>
                    <a:lnTo>
                      <a:pt x="0" y="10310"/>
                    </a:lnTo>
                    <a:close/>
                  </a:path>
                </a:pathLst>
              </a:custGeom>
              <a:noFill/>
              <a:ln w="9525">
                <a:solidFill>
                  <a:srgbClr val="DA840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99" name="Group 135"/>
            <p:cNvGrpSpPr>
              <a:grpSpLocks/>
            </p:cNvGrpSpPr>
            <p:nvPr/>
          </p:nvGrpSpPr>
          <p:grpSpPr bwMode="auto">
            <a:xfrm>
              <a:off x="2040" y="360"/>
              <a:ext cx="960" cy="960"/>
              <a:chOff x="2040" y="360"/>
              <a:chExt cx="960" cy="960"/>
            </a:xfrm>
          </p:grpSpPr>
          <p:sp>
            <p:nvSpPr>
              <p:cNvPr id="2160" name="Freeform 136"/>
              <p:cNvSpPr>
                <a:spLocks/>
              </p:cNvSpPr>
              <p:nvPr/>
            </p:nvSpPr>
            <p:spPr bwMode="auto">
              <a:xfrm>
                <a:off x="2040" y="360"/>
                <a:ext cx="960" cy="960"/>
              </a:xfrm>
              <a:custGeom>
                <a:avLst/>
                <a:gdLst>
                  <a:gd name="T0" fmla="+- 0 2520 2040"/>
                  <a:gd name="T1" fmla="*/ T0 w 960"/>
                  <a:gd name="T2" fmla="+- 0 360 360"/>
                  <a:gd name="T3" fmla="*/ 360 h 960"/>
                  <a:gd name="T4" fmla="+- 0 2442 2040"/>
                  <a:gd name="T5" fmla="*/ T4 w 960"/>
                  <a:gd name="T6" fmla="+- 0 366 360"/>
                  <a:gd name="T7" fmla="*/ 366 h 960"/>
                  <a:gd name="T8" fmla="+- 0 2368 2040"/>
                  <a:gd name="T9" fmla="*/ T8 w 960"/>
                  <a:gd name="T10" fmla="+- 0 384 360"/>
                  <a:gd name="T11" fmla="*/ 384 h 960"/>
                  <a:gd name="T12" fmla="+- 0 2299 2040"/>
                  <a:gd name="T13" fmla="*/ T12 w 960"/>
                  <a:gd name="T14" fmla="+- 0 414 360"/>
                  <a:gd name="T15" fmla="*/ 414 h 960"/>
                  <a:gd name="T16" fmla="+- 0 2237 2040"/>
                  <a:gd name="T17" fmla="*/ T16 w 960"/>
                  <a:gd name="T18" fmla="+- 0 453 360"/>
                  <a:gd name="T19" fmla="*/ 453 h 960"/>
                  <a:gd name="T20" fmla="+- 0 2181 2040"/>
                  <a:gd name="T21" fmla="*/ T20 w 960"/>
                  <a:gd name="T22" fmla="+- 0 501 360"/>
                  <a:gd name="T23" fmla="*/ 501 h 960"/>
                  <a:gd name="T24" fmla="+- 0 2133 2040"/>
                  <a:gd name="T25" fmla="*/ T24 w 960"/>
                  <a:gd name="T26" fmla="+- 0 557 360"/>
                  <a:gd name="T27" fmla="*/ 557 h 960"/>
                  <a:gd name="T28" fmla="+- 0 2094 2040"/>
                  <a:gd name="T29" fmla="*/ T28 w 960"/>
                  <a:gd name="T30" fmla="+- 0 619 360"/>
                  <a:gd name="T31" fmla="*/ 619 h 960"/>
                  <a:gd name="T32" fmla="+- 0 2064 2040"/>
                  <a:gd name="T33" fmla="*/ T32 w 960"/>
                  <a:gd name="T34" fmla="+- 0 688 360"/>
                  <a:gd name="T35" fmla="*/ 688 h 960"/>
                  <a:gd name="T36" fmla="+- 0 2046 2040"/>
                  <a:gd name="T37" fmla="*/ T36 w 960"/>
                  <a:gd name="T38" fmla="+- 0 762 360"/>
                  <a:gd name="T39" fmla="*/ 762 h 960"/>
                  <a:gd name="T40" fmla="+- 0 2040 2040"/>
                  <a:gd name="T41" fmla="*/ T40 w 960"/>
                  <a:gd name="T42" fmla="+- 0 840 360"/>
                  <a:gd name="T43" fmla="*/ 840 h 960"/>
                  <a:gd name="T44" fmla="+- 0 2046 2040"/>
                  <a:gd name="T45" fmla="*/ T44 w 960"/>
                  <a:gd name="T46" fmla="+- 0 918 360"/>
                  <a:gd name="T47" fmla="*/ 918 h 960"/>
                  <a:gd name="T48" fmla="+- 0 2064 2040"/>
                  <a:gd name="T49" fmla="*/ T48 w 960"/>
                  <a:gd name="T50" fmla="+- 0 992 360"/>
                  <a:gd name="T51" fmla="*/ 992 h 960"/>
                  <a:gd name="T52" fmla="+- 0 2094 2040"/>
                  <a:gd name="T53" fmla="*/ T52 w 960"/>
                  <a:gd name="T54" fmla="+- 0 1061 360"/>
                  <a:gd name="T55" fmla="*/ 1061 h 960"/>
                  <a:gd name="T56" fmla="+- 0 2133 2040"/>
                  <a:gd name="T57" fmla="*/ T56 w 960"/>
                  <a:gd name="T58" fmla="+- 0 1123 360"/>
                  <a:gd name="T59" fmla="*/ 1123 h 960"/>
                  <a:gd name="T60" fmla="+- 0 2181 2040"/>
                  <a:gd name="T61" fmla="*/ T60 w 960"/>
                  <a:gd name="T62" fmla="+- 0 1179 360"/>
                  <a:gd name="T63" fmla="*/ 1179 h 960"/>
                  <a:gd name="T64" fmla="+- 0 2237 2040"/>
                  <a:gd name="T65" fmla="*/ T64 w 960"/>
                  <a:gd name="T66" fmla="+- 0 1227 360"/>
                  <a:gd name="T67" fmla="*/ 1227 h 960"/>
                  <a:gd name="T68" fmla="+- 0 2299 2040"/>
                  <a:gd name="T69" fmla="*/ T68 w 960"/>
                  <a:gd name="T70" fmla="+- 0 1266 360"/>
                  <a:gd name="T71" fmla="*/ 1266 h 960"/>
                  <a:gd name="T72" fmla="+- 0 2368 2040"/>
                  <a:gd name="T73" fmla="*/ T72 w 960"/>
                  <a:gd name="T74" fmla="+- 0 1296 360"/>
                  <a:gd name="T75" fmla="*/ 1296 h 960"/>
                  <a:gd name="T76" fmla="+- 0 2442 2040"/>
                  <a:gd name="T77" fmla="*/ T76 w 960"/>
                  <a:gd name="T78" fmla="+- 0 1314 360"/>
                  <a:gd name="T79" fmla="*/ 1314 h 960"/>
                  <a:gd name="T80" fmla="+- 0 2520 2040"/>
                  <a:gd name="T81" fmla="*/ T80 w 960"/>
                  <a:gd name="T82" fmla="+- 0 1320 360"/>
                  <a:gd name="T83" fmla="*/ 1320 h 960"/>
                  <a:gd name="T84" fmla="+- 0 2598 2040"/>
                  <a:gd name="T85" fmla="*/ T84 w 960"/>
                  <a:gd name="T86" fmla="+- 0 1314 360"/>
                  <a:gd name="T87" fmla="*/ 1314 h 960"/>
                  <a:gd name="T88" fmla="+- 0 2672 2040"/>
                  <a:gd name="T89" fmla="*/ T88 w 960"/>
                  <a:gd name="T90" fmla="+- 0 1296 360"/>
                  <a:gd name="T91" fmla="*/ 1296 h 960"/>
                  <a:gd name="T92" fmla="+- 0 2741 2040"/>
                  <a:gd name="T93" fmla="*/ T92 w 960"/>
                  <a:gd name="T94" fmla="+- 0 1266 360"/>
                  <a:gd name="T95" fmla="*/ 1266 h 960"/>
                  <a:gd name="T96" fmla="+- 0 2803 2040"/>
                  <a:gd name="T97" fmla="*/ T96 w 960"/>
                  <a:gd name="T98" fmla="+- 0 1227 360"/>
                  <a:gd name="T99" fmla="*/ 1227 h 960"/>
                  <a:gd name="T100" fmla="+- 0 2859 2040"/>
                  <a:gd name="T101" fmla="*/ T100 w 960"/>
                  <a:gd name="T102" fmla="+- 0 1179 360"/>
                  <a:gd name="T103" fmla="*/ 1179 h 960"/>
                  <a:gd name="T104" fmla="+- 0 2907 2040"/>
                  <a:gd name="T105" fmla="*/ T104 w 960"/>
                  <a:gd name="T106" fmla="+- 0 1123 360"/>
                  <a:gd name="T107" fmla="*/ 1123 h 960"/>
                  <a:gd name="T108" fmla="+- 0 2946 2040"/>
                  <a:gd name="T109" fmla="*/ T108 w 960"/>
                  <a:gd name="T110" fmla="+- 0 1061 360"/>
                  <a:gd name="T111" fmla="*/ 1061 h 960"/>
                  <a:gd name="T112" fmla="+- 0 2976 2040"/>
                  <a:gd name="T113" fmla="*/ T112 w 960"/>
                  <a:gd name="T114" fmla="+- 0 992 360"/>
                  <a:gd name="T115" fmla="*/ 992 h 960"/>
                  <a:gd name="T116" fmla="+- 0 2994 2040"/>
                  <a:gd name="T117" fmla="*/ T116 w 960"/>
                  <a:gd name="T118" fmla="+- 0 918 360"/>
                  <a:gd name="T119" fmla="*/ 918 h 960"/>
                  <a:gd name="T120" fmla="+- 0 3000 2040"/>
                  <a:gd name="T121" fmla="*/ T120 w 960"/>
                  <a:gd name="T122" fmla="+- 0 840 360"/>
                  <a:gd name="T123" fmla="*/ 840 h 960"/>
                  <a:gd name="T124" fmla="+- 0 2994 2040"/>
                  <a:gd name="T125" fmla="*/ T124 w 960"/>
                  <a:gd name="T126" fmla="+- 0 762 360"/>
                  <a:gd name="T127" fmla="*/ 762 h 960"/>
                  <a:gd name="T128" fmla="+- 0 2976 2040"/>
                  <a:gd name="T129" fmla="*/ T128 w 960"/>
                  <a:gd name="T130" fmla="+- 0 688 360"/>
                  <a:gd name="T131" fmla="*/ 688 h 960"/>
                  <a:gd name="T132" fmla="+- 0 2946 2040"/>
                  <a:gd name="T133" fmla="*/ T132 w 960"/>
                  <a:gd name="T134" fmla="+- 0 619 360"/>
                  <a:gd name="T135" fmla="*/ 619 h 960"/>
                  <a:gd name="T136" fmla="+- 0 2907 2040"/>
                  <a:gd name="T137" fmla="*/ T136 w 960"/>
                  <a:gd name="T138" fmla="+- 0 557 360"/>
                  <a:gd name="T139" fmla="*/ 557 h 960"/>
                  <a:gd name="T140" fmla="+- 0 2859 2040"/>
                  <a:gd name="T141" fmla="*/ T140 w 960"/>
                  <a:gd name="T142" fmla="+- 0 501 360"/>
                  <a:gd name="T143" fmla="*/ 501 h 960"/>
                  <a:gd name="T144" fmla="+- 0 2803 2040"/>
                  <a:gd name="T145" fmla="*/ T144 w 960"/>
                  <a:gd name="T146" fmla="+- 0 453 360"/>
                  <a:gd name="T147" fmla="*/ 453 h 960"/>
                  <a:gd name="T148" fmla="+- 0 2741 2040"/>
                  <a:gd name="T149" fmla="*/ T148 w 960"/>
                  <a:gd name="T150" fmla="+- 0 414 360"/>
                  <a:gd name="T151" fmla="*/ 414 h 960"/>
                  <a:gd name="T152" fmla="+- 0 2672 2040"/>
                  <a:gd name="T153" fmla="*/ T152 w 960"/>
                  <a:gd name="T154" fmla="+- 0 384 360"/>
                  <a:gd name="T155" fmla="*/ 384 h 960"/>
                  <a:gd name="T156" fmla="+- 0 2598 2040"/>
                  <a:gd name="T157" fmla="*/ T156 w 960"/>
                  <a:gd name="T158" fmla="+- 0 366 360"/>
                  <a:gd name="T159" fmla="*/ 366 h 960"/>
                  <a:gd name="T160" fmla="+- 0 2520 2040"/>
                  <a:gd name="T161" fmla="*/ T160 w 960"/>
                  <a:gd name="T162" fmla="+- 0 360 360"/>
                  <a:gd name="T163" fmla="*/ 360 h 9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0" h="960">
                    <a:moveTo>
                      <a:pt x="480" y="0"/>
                    </a:moveTo>
                    <a:lnTo>
                      <a:pt x="402" y="6"/>
                    </a:lnTo>
                    <a:lnTo>
                      <a:pt x="328" y="24"/>
                    </a:lnTo>
                    <a:lnTo>
                      <a:pt x="259" y="54"/>
                    </a:lnTo>
                    <a:lnTo>
                      <a:pt x="197" y="93"/>
                    </a:lnTo>
                    <a:lnTo>
                      <a:pt x="141" y="141"/>
                    </a:lnTo>
                    <a:lnTo>
                      <a:pt x="93" y="197"/>
                    </a:lnTo>
                    <a:lnTo>
                      <a:pt x="54" y="259"/>
                    </a:lnTo>
                    <a:lnTo>
                      <a:pt x="24" y="328"/>
                    </a:lnTo>
                    <a:lnTo>
                      <a:pt x="6" y="402"/>
                    </a:lnTo>
                    <a:lnTo>
                      <a:pt x="0" y="480"/>
                    </a:lnTo>
                    <a:lnTo>
                      <a:pt x="6" y="558"/>
                    </a:lnTo>
                    <a:lnTo>
                      <a:pt x="24" y="632"/>
                    </a:lnTo>
                    <a:lnTo>
                      <a:pt x="54" y="701"/>
                    </a:lnTo>
                    <a:lnTo>
                      <a:pt x="93" y="763"/>
                    </a:lnTo>
                    <a:lnTo>
                      <a:pt x="141" y="819"/>
                    </a:lnTo>
                    <a:lnTo>
                      <a:pt x="197" y="867"/>
                    </a:lnTo>
                    <a:lnTo>
                      <a:pt x="259" y="906"/>
                    </a:lnTo>
                    <a:lnTo>
                      <a:pt x="328" y="936"/>
                    </a:lnTo>
                    <a:lnTo>
                      <a:pt x="402" y="954"/>
                    </a:lnTo>
                    <a:lnTo>
                      <a:pt x="480" y="960"/>
                    </a:lnTo>
                    <a:lnTo>
                      <a:pt x="558" y="954"/>
                    </a:lnTo>
                    <a:lnTo>
                      <a:pt x="632" y="936"/>
                    </a:lnTo>
                    <a:lnTo>
                      <a:pt x="701" y="906"/>
                    </a:lnTo>
                    <a:lnTo>
                      <a:pt x="763" y="867"/>
                    </a:lnTo>
                    <a:lnTo>
                      <a:pt x="819" y="819"/>
                    </a:lnTo>
                    <a:lnTo>
                      <a:pt x="867" y="763"/>
                    </a:lnTo>
                    <a:lnTo>
                      <a:pt x="906" y="701"/>
                    </a:lnTo>
                    <a:lnTo>
                      <a:pt x="936" y="632"/>
                    </a:lnTo>
                    <a:lnTo>
                      <a:pt x="954" y="558"/>
                    </a:lnTo>
                    <a:lnTo>
                      <a:pt x="960" y="480"/>
                    </a:lnTo>
                    <a:lnTo>
                      <a:pt x="954" y="402"/>
                    </a:lnTo>
                    <a:lnTo>
                      <a:pt x="936" y="328"/>
                    </a:lnTo>
                    <a:lnTo>
                      <a:pt x="906" y="259"/>
                    </a:lnTo>
                    <a:lnTo>
                      <a:pt x="867" y="197"/>
                    </a:lnTo>
                    <a:lnTo>
                      <a:pt x="819" y="141"/>
                    </a:lnTo>
                    <a:lnTo>
                      <a:pt x="763" y="93"/>
                    </a:lnTo>
                    <a:lnTo>
                      <a:pt x="701" y="54"/>
                    </a:lnTo>
                    <a:lnTo>
                      <a:pt x="632" y="24"/>
                    </a:lnTo>
                    <a:lnTo>
                      <a:pt x="558" y="6"/>
                    </a:lnTo>
                    <a:lnTo>
                      <a:pt x="4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0" name="Group 133"/>
            <p:cNvGrpSpPr>
              <a:grpSpLocks/>
            </p:cNvGrpSpPr>
            <p:nvPr/>
          </p:nvGrpSpPr>
          <p:grpSpPr bwMode="auto">
            <a:xfrm>
              <a:off x="2190" y="510"/>
              <a:ext cx="660" cy="660"/>
              <a:chOff x="2190" y="510"/>
              <a:chExt cx="660" cy="660"/>
            </a:xfrm>
          </p:grpSpPr>
          <p:sp>
            <p:nvSpPr>
              <p:cNvPr id="2159" name="Freeform 134"/>
              <p:cNvSpPr>
                <a:spLocks/>
              </p:cNvSpPr>
              <p:nvPr/>
            </p:nvSpPr>
            <p:spPr bwMode="auto">
              <a:xfrm>
                <a:off x="2190" y="510"/>
                <a:ext cx="660" cy="660"/>
              </a:xfrm>
              <a:custGeom>
                <a:avLst/>
                <a:gdLst>
                  <a:gd name="T0" fmla="+- 0 2520 2190"/>
                  <a:gd name="T1" fmla="*/ T0 w 660"/>
                  <a:gd name="T2" fmla="+- 0 510 510"/>
                  <a:gd name="T3" fmla="*/ 510 h 660"/>
                  <a:gd name="T4" fmla="+- 0 2444 2190"/>
                  <a:gd name="T5" fmla="*/ T4 w 660"/>
                  <a:gd name="T6" fmla="+- 0 519 510"/>
                  <a:gd name="T7" fmla="*/ 519 h 660"/>
                  <a:gd name="T8" fmla="+- 0 2375 2190"/>
                  <a:gd name="T9" fmla="*/ T8 w 660"/>
                  <a:gd name="T10" fmla="+- 0 544 510"/>
                  <a:gd name="T11" fmla="*/ 544 h 660"/>
                  <a:gd name="T12" fmla="+- 0 2314 2190"/>
                  <a:gd name="T13" fmla="*/ T12 w 660"/>
                  <a:gd name="T14" fmla="+- 0 583 510"/>
                  <a:gd name="T15" fmla="*/ 583 h 660"/>
                  <a:gd name="T16" fmla="+- 0 2263 2190"/>
                  <a:gd name="T17" fmla="*/ T16 w 660"/>
                  <a:gd name="T18" fmla="+- 0 634 510"/>
                  <a:gd name="T19" fmla="*/ 634 h 660"/>
                  <a:gd name="T20" fmla="+- 0 2224 2190"/>
                  <a:gd name="T21" fmla="*/ T20 w 660"/>
                  <a:gd name="T22" fmla="+- 0 695 510"/>
                  <a:gd name="T23" fmla="*/ 695 h 660"/>
                  <a:gd name="T24" fmla="+- 0 2199 2190"/>
                  <a:gd name="T25" fmla="*/ T24 w 660"/>
                  <a:gd name="T26" fmla="+- 0 764 510"/>
                  <a:gd name="T27" fmla="*/ 764 h 660"/>
                  <a:gd name="T28" fmla="+- 0 2190 2190"/>
                  <a:gd name="T29" fmla="*/ T28 w 660"/>
                  <a:gd name="T30" fmla="+- 0 840 510"/>
                  <a:gd name="T31" fmla="*/ 840 h 660"/>
                  <a:gd name="T32" fmla="+- 0 2199 2190"/>
                  <a:gd name="T33" fmla="*/ T32 w 660"/>
                  <a:gd name="T34" fmla="+- 0 916 510"/>
                  <a:gd name="T35" fmla="*/ 916 h 660"/>
                  <a:gd name="T36" fmla="+- 0 2224 2190"/>
                  <a:gd name="T37" fmla="*/ T36 w 660"/>
                  <a:gd name="T38" fmla="+- 0 985 510"/>
                  <a:gd name="T39" fmla="*/ 985 h 660"/>
                  <a:gd name="T40" fmla="+- 0 2263 2190"/>
                  <a:gd name="T41" fmla="*/ T40 w 660"/>
                  <a:gd name="T42" fmla="+- 0 1046 510"/>
                  <a:gd name="T43" fmla="*/ 1046 h 660"/>
                  <a:gd name="T44" fmla="+- 0 2314 2190"/>
                  <a:gd name="T45" fmla="*/ T44 w 660"/>
                  <a:gd name="T46" fmla="+- 0 1097 510"/>
                  <a:gd name="T47" fmla="*/ 1097 h 660"/>
                  <a:gd name="T48" fmla="+- 0 2375 2190"/>
                  <a:gd name="T49" fmla="*/ T48 w 660"/>
                  <a:gd name="T50" fmla="+- 0 1136 510"/>
                  <a:gd name="T51" fmla="*/ 1136 h 660"/>
                  <a:gd name="T52" fmla="+- 0 2444 2190"/>
                  <a:gd name="T53" fmla="*/ T52 w 660"/>
                  <a:gd name="T54" fmla="+- 0 1161 510"/>
                  <a:gd name="T55" fmla="*/ 1161 h 660"/>
                  <a:gd name="T56" fmla="+- 0 2520 2190"/>
                  <a:gd name="T57" fmla="*/ T56 w 660"/>
                  <a:gd name="T58" fmla="+- 0 1170 510"/>
                  <a:gd name="T59" fmla="*/ 1170 h 660"/>
                  <a:gd name="T60" fmla="+- 0 2596 2190"/>
                  <a:gd name="T61" fmla="*/ T60 w 660"/>
                  <a:gd name="T62" fmla="+- 0 1161 510"/>
                  <a:gd name="T63" fmla="*/ 1161 h 660"/>
                  <a:gd name="T64" fmla="+- 0 2665 2190"/>
                  <a:gd name="T65" fmla="*/ T64 w 660"/>
                  <a:gd name="T66" fmla="+- 0 1136 510"/>
                  <a:gd name="T67" fmla="*/ 1136 h 660"/>
                  <a:gd name="T68" fmla="+- 0 2726 2190"/>
                  <a:gd name="T69" fmla="*/ T68 w 660"/>
                  <a:gd name="T70" fmla="+- 0 1097 510"/>
                  <a:gd name="T71" fmla="*/ 1097 h 660"/>
                  <a:gd name="T72" fmla="+- 0 2777 2190"/>
                  <a:gd name="T73" fmla="*/ T72 w 660"/>
                  <a:gd name="T74" fmla="+- 0 1046 510"/>
                  <a:gd name="T75" fmla="*/ 1046 h 660"/>
                  <a:gd name="T76" fmla="+- 0 2816 2190"/>
                  <a:gd name="T77" fmla="*/ T76 w 660"/>
                  <a:gd name="T78" fmla="+- 0 985 510"/>
                  <a:gd name="T79" fmla="*/ 985 h 660"/>
                  <a:gd name="T80" fmla="+- 0 2841 2190"/>
                  <a:gd name="T81" fmla="*/ T80 w 660"/>
                  <a:gd name="T82" fmla="+- 0 916 510"/>
                  <a:gd name="T83" fmla="*/ 916 h 660"/>
                  <a:gd name="T84" fmla="+- 0 2850 2190"/>
                  <a:gd name="T85" fmla="*/ T84 w 660"/>
                  <a:gd name="T86" fmla="+- 0 840 510"/>
                  <a:gd name="T87" fmla="*/ 840 h 660"/>
                  <a:gd name="T88" fmla="+- 0 2841 2190"/>
                  <a:gd name="T89" fmla="*/ T88 w 660"/>
                  <a:gd name="T90" fmla="+- 0 764 510"/>
                  <a:gd name="T91" fmla="*/ 764 h 660"/>
                  <a:gd name="T92" fmla="+- 0 2816 2190"/>
                  <a:gd name="T93" fmla="*/ T92 w 660"/>
                  <a:gd name="T94" fmla="+- 0 695 510"/>
                  <a:gd name="T95" fmla="*/ 695 h 660"/>
                  <a:gd name="T96" fmla="+- 0 2777 2190"/>
                  <a:gd name="T97" fmla="*/ T96 w 660"/>
                  <a:gd name="T98" fmla="+- 0 634 510"/>
                  <a:gd name="T99" fmla="*/ 634 h 660"/>
                  <a:gd name="T100" fmla="+- 0 2726 2190"/>
                  <a:gd name="T101" fmla="*/ T100 w 660"/>
                  <a:gd name="T102" fmla="+- 0 583 510"/>
                  <a:gd name="T103" fmla="*/ 583 h 660"/>
                  <a:gd name="T104" fmla="+- 0 2665 2190"/>
                  <a:gd name="T105" fmla="*/ T104 w 660"/>
                  <a:gd name="T106" fmla="+- 0 544 510"/>
                  <a:gd name="T107" fmla="*/ 544 h 660"/>
                  <a:gd name="T108" fmla="+- 0 2596 2190"/>
                  <a:gd name="T109" fmla="*/ T108 w 660"/>
                  <a:gd name="T110" fmla="+- 0 519 510"/>
                  <a:gd name="T111" fmla="*/ 519 h 660"/>
                  <a:gd name="T112" fmla="+- 0 2520 2190"/>
                  <a:gd name="T113" fmla="*/ T112 w 660"/>
                  <a:gd name="T114" fmla="+- 0 510 510"/>
                  <a:gd name="T115" fmla="*/ 510 h 6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60" h="660">
                    <a:moveTo>
                      <a:pt x="330" y="0"/>
                    </a:moveTo>
                    <a:lnTo>
                      <a:pt x="254" y="9"/>
                    </a:lnTo>
                    <a:lnTo>
                      <a:pt x="185" y="34"/>
                    </a:lnTo>
                    <a:lnTo>
                      <a:pt x="124" y="73"/>
                    </a:lnTo>
                    <a:lnTo>
                      <a:pt x="73" y="124"/>
                    </a:lnTo>
                    <a:lnTo>
                      <a:pt x="34" y="185"/>
                    </a:lnTo>
                    <a:lnTo>
                      <a:pt x="9" y="254"/>
                    </a:lnTo>
                    <a:lnTo>
                      <a:pt x="0" y="330"/>
                    </a:lnTo>
                    <a:lnTo>
                      <a:pt x="9" y="406"/>
                    </a:lnTo>
                    <a:lnTo>
                      <a:pt x="34" y="475"/>
                    </a:lnTo>
                    <a:lnTo>
                      <a:pt x="73" y="536"/>
                    </a:lnTo>
                    <a:lnTo>
                      <a:pt x="124" y="587"/>
                    </a:lnTo>
                    <a:lnTo>
                      <a:pt x="185" y="626"/>
                    </a:lnTo>
                    <a:lnTo>
                      <a:pt x="254" y="651"/>
                    </a:lnTo>
                    <a:lnTo>
                      <a:pt x="330" y="660"/>
                    </a:lnTo>
                    <a:lnTo>
                      <a:pt x="406" y="651"/>
                    </a:lnTo>
                    <a:lnTo>
                      <a:pt x="475" y="626"/>
                    </a:lnTo>
                    <a:lnTo>
                      <a:pt x="536" y="587"/>
                    </a:lnTo>
                    <a:lnTo>
                      <a:pt x="587" y="536"/>
                    </a:lnTo>
                    <a:lnTo>
                      <a:pt x="626" y="475"/>
                    </a:lnTo>
                    <a:lnTo>
                      <a:pt x="651" y="406"/>
                    </a:lnTo>
                    <a:lnTo>
                      <a:pt x="660" y="330"/>
                    </a:lnTo>
                    <a:lnTo>
                      <a:pt x="651" y="254"/>
                    </a:lnTo>
                    <a:lnTo>
                      <a:pt x="626" y="185"/>
                    </a:lnTo>
                    <a:lnTo>
                      <a:pt x="587" y="124"/>
                    </a:lnTo>
                    <a:lnTo>
                      <a:pt x="536" y="73"/>
                    </a:lnTo>
                    <a:lnTo>
                      <a:pt x="475" y="34"/>
                    </a:lnTo>
                    <a:lnTo>
                      <a:pt x="406" y="9"/>
                    </a:lnTo>
                    <a:lnTo>
                      <a:pt x="330" y="0"/>
                    </a:lnTo>
                    <a:close/>
                  </a:path>
                </a:pathLst>
              </a:cu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01" name="Group 128"/>
            <p:cNvGrpSpPr>
              <a:grpSpLocks/>
            </p:cNvGrpSpPr>
            <p:nvPr/>
          </p:nvGrpSpPr>
          <p:grpSpPr bwMode="auto">
            <a:xfrm>
              <a:off x="2150" y="470"/>
              <a:ext cx="740" cy="740"/>
              <a:chOff x="2150" y="470"/>
              <a:chExt cx="740" cy="740"/>
            </a:xfrm>
          </p:grpSpPr>
          <p:sp>
            <p:nvSpPr>
              <p:cNvPr id="2155" name="Freeform 132"/>
              <p:cNvSpPr>
                <a:spLocks/>
              </p:cNvSpPr>
              <p:nvPr/>
            </p:nvSpPr>
            <p:spPr bwMode="auto">
              <a:xfrm>
                <a:off x="2150" y="470"/>
                <a:ext cx="740" cy="740"/>
              </a:xfrm>
              <a:custGeom>
                <a:avLst/>
                <a:gdLst>
                  <a:gd name="T0" fmla="+- 0 2518 2150"/>
                  <a:gd name="T1" fmla="*/ T0 w 740"/>
                  <a:gd name="T2" fmla="+- 0 470 470"/>
                  <a:gd name="T3" fmla="*/ 470 h 740"/>
                  <a:gd name="T4" fmla="+- 0 2444 2150"/>
                  <a:gd name="T5" fmla="*/ T4 w 740"/>
                  <a:gd name="T6" fmla="+- 0 478 470"/>
                  <a:gd name="T7" fmla="*/ 478 h 740"/>
                  <a:gd name="T8" fmla="+- 0 2374 2150"/>
                  <a:gd name="T9" fmla="*/ T8 w 740"/>
                  <a:gd name="T10" fmla="+- 0 500 470"/>
                  <a:gd name="T11" fmla="*/ 500 h 740"/>
                  <a:gd name="T12" fmla="+- 0 2312 2150"/>
                  <a:gd name="T13" fmla="*/ T12 w 740"/>
                  <a:gd name="T14" fmla="+- 0 536 470"/>
                  <a:gd name="T15" fmla="*/ 536 h 740"/>
                  <a:gd name="T16" fmla="+- 0 2257 2150"/>
                  <a:gd name="T17" fmla="*/ T16 w 740"/>
                  <a:gd name="T18" fmla="+- 0 580 470"/>
                  <a:gd name="T19" fmla="*/ 580 h 740"/>
                  <a:gd name="T20" fmla="+- 0 2212 2150"/>
                  <a:gd name="T21" fmla="*/ T20 w 740"/>
                  <a:gd name="T22" fmla="+- 0 636 470"/>
                  <a:gd name="T23" fmla="*/ 636 h 740"/>
                  <a:gd name="T24" fmla="+- 0 2178 2150"/>
                  <a:gd name="T25" fmla="*/ T24 w 740"/>
                  <a:gd name="T26" fmla="+- 0 698 470"/>
                  <a:gd name="T27" fmla="*/ 698 h 740"/>
                  <a:gd name="T28" fmla="+- 0 2157 2150"/>
                  <a:gd name="T29" fmla="*/ T28 w 740"/>
                  <a:gd name="T30" fmla="+- 0 768 470"/>
                  <a:gd name="T31" fmla="*/ 768 h 740"/>
                  <a:gd name="T32" fmla="+- 0 2150 2150"/>
                  <a:gd name="T33" fmla="*/ T32 w 740"/>
                  <a:gd name="T34" fmla="+- 0 844 470"/>
                  <a:gd name="T35" fmla="*/ 844 h 740"/>
                  <a:gd name="T36" fmla="+- 0 2152 2150"/>
                  <a:gd name="T37" fmla="*/ T36 w 740"/>
                  <a:gd name="T38" fmla="+- 0 880 470"/>
                  <a:gd name="T39" fmla="*/ 880 h 740"/>
                  <a:gd name="T40" fmla="+- 0 2167 2150"/>
                  <a:gd name="T41" fmla="*/ T40 w 740"/>
                  <a:gd name="T42" fmla="+- 0 952 470"/>
                  <a:gd name="T43" fmla="*/ 952 h 740"/>
                  <a:gd name="T44" fmla="+- 0 2196 2150"/>
                  <a:gd name="T45" fmla="*/ T44 w 740"/>
                  <a:gd name="T46" fmla="+- 0 1020 470"/>
                  <a:gd name="T47" fmla="*/ 1020 h 740"/>
                  <a:gd name="T48" fmla="+- 0 2236 2150"/>
                  <a:gd name="T49" fmla="*/ T48 w 740"/>
                  <a:gd name="T50" fmla="+- 0 1078 470"/>
                  <a:gd name="T51" fmla="*/ 1078 h 740"/>
                  <a:gd name="T52" fmla="+- 0 2286 2150"/>
                  <a:gd name="T53" fmla="*/ T52 w 740"/>
                  <a:gd name="T54" fmla="+- 0 1128 470"/>
                  <a:gd name="T55" fmla="*/ 1128 h 740"/>
                  <a:gd name="T56" fmla="+- 0 2345 2150"/>
                  <a:gd name="T57" fmla="*/ T56 w 740"/>
                  <a:gd name="T58" fmla="+- 0 1168 470"/>
                  <a:gd name="T59" fmla="*/ 1168 h 740"/>
                  <a:gd name="T60" fmla="+- 0 2412 2150"/>
                  <a:gd name="T61" fmla="*/ T60 w 740"/>
                  <a:gd name="T62" fmla="+- 0 1194 470"/>
                  <a:gd name="T63" fmla="*/ 1194 h 740"/>
                  <a:gd name="T64" fmla="+- 0 2484 2150"/>
                  <a:gd name="T65" fmla="*/ T64 w 740"/>
                  <a:gd name="T66" fmla="+- 0 1210 470"/>
                  <a:gd name="T67" fmla="*/ 1210 h 740"/>
                  <a:gd name="T68" fmla="+- 0 2522 2150"/>
                  <a:gd name="T69" fmla="*/ T68 w 740"/>
                  <a:gd name="T70" fmla="+- 0 1210 470"/>
                  <a:gd name="T71" fmla="*/ 1210 h 740"/>
                  <a:gd name="T72" fmla="+- 0 2560 2150"/>
                  <a:gd name="T73" fmla="*/ T72 w 740"/>
                  <a:gd name="T74" fmla="+- 0 1208 470"/>
                  <a:gd name="T75" fmla="*/ 1208 h 740"/>
                  <a:gd name="T76" fmla="+- 0 2596 2150"/>
                  <a:gd name="T77" fmla="*/ T76 w 740"/>
                  <a:gd name="T78" fmla="+- 0 1204 470"/>
                  <a:gd name="T79" fmla="*/ 1204 h 740"/>
                  <a:gd name="T80" fmla="+- 0 2632 2150"/>
                  <a:gd name="T81" fmla="*/ T80 w 740"/>
                  <a:gd name="T82" fmla="+- 0 1194 470"/>
                  <a:gd name="T83" fmla="*/ 1194 h 740"/>
                  <a:gd name="T84" fmla="+- 0 2656 2150"/>
                  <a:gd name="T85" fmla="*/ T84 w 740"/>
                  <a:gd name="T86" fmla="+- 0 1184 470"/>
                  <a:gd name="T87" fmla="*/ 1184 h 740"/>
                  <a:gd name="T88" fmla="+- 0 2521 2150"/>
                  <a:gd name="T89" fmla="*/ T88 w 740"/>
                  <a:gd name="T90" fmla="+- 0 1184 470"/>
                  <a:gd name="T91" fmla="*/ 1184 h 740"/>
                  <a:gd name="T92" fmla="+- 0 2486 2150"/>
                  <a:gd name="T93" fmla="*/ T92 w 740"/>
                  <a:gd name="T94" fmla="+- 0 1182 470"/>
                  <a:gd name="T95" fmla="*/ 1182 h 740"/>
                  <a:gd name="T96" fmla="+- 0 2419 2150"/>
                  <a:gd name="T97" fmla="*/ T96 w 740"/>
                  <a:gd name="T98" fmla="+- 0 1168 470"/>
                  <a:gd name="T99" fmla="*/ 1168 h 740"/>
                  <a:gd name="T100" fmla="+- 0 2357 2150"/>
                  <a:gd name="T101" fmla="*/ T100 w 740"/>
                  <a:gd name="T102" fmla="+- 0 1144 470"/>
                  <a:gd name="T103" fmla="*/ 1144 h 740"/>
                  <a:gd name="T104" fmla="+- 0 2302 2150"/>
                  <a:gd name="T105" fmla="*/ T104 w 740"/>
                  <a:gd name="T106" fmla="+- 0 1106 470"/>
                  <a:gd name="T107" fmla="*/ 1106 h 740"/>
                  <a:gd name="T108" fmla="+- 0 2255 2150"/>
                  <a:gd name="T109" fmla="*/ T108 w 740"/>
                  <a:gd name="T110" fmla="+- 0 1060 470"/>
                  <a:gd name="T111" fmla="*/ 1060 h 740"/>
                  <a:gd name="T112" fmla="+- 0 2219 2150"/>
                  <a:gd name="T113" fmla="*/ T112 w 740"/>
                  <a:gd name="T114" fmla="+- 0 1006 470"/>
                  <a:gd name="T115" fmla="*/ 1006 h 740"/>
                  <a:gd name="T116" fmla="+- 0 2192 2150"/>
                  <a:gd name="T117" fmla="*/ T116 w 740"/>
                  <a:gd name="T118" fmla="+- 0 944 470"/>
                  <a:gd name="T119" fmla="*/ 944 h 740"/>
                  <a:gd name="T120" fmla="+- 0 2178 2150"/>
                  <a:gd name="T121" fmla="*/ T120 w 740"/>
                  <a:gd name="T122" fmla="+- 0 876 470"/>
                  <a:gd name="T123" fmla="*/ 876 h 740"/>
                  <a:gd name="T124" fmla="+- 0 2177 2150"/>
                  <a:gd name="T125" fmla="*/ T124 w 740"/>
                  <a:gd name="T126" fmla="+- 0 844 470"/>
                  <a:gd name="T127" fmla="*/ 844 h 740"/>
                  <a:gd name="T128" fmla="+- 0 2177 2150"/>
                  <a:gd name="T129" fmla="*/ T128 w 740"/>
                  <a:gd name="T130" fmla="+- 0 838 470"/>
                  <a:gd name="T131" fmla="*/ 838 h 740"/>
                  <a:gd name="T132" fmla="+- 0 2184 2150"/>
                  <a:gd name="T133" fmla="*/ T132 w 740"/>
                  <a:gd name="T134" fmla="+- 0 772 470"/>
                  <a:gd name="T135" fmla="*/ 772 h 740"/>
                  <a:gd name="T136" fmla="+- 0 2203 2150"/>
                  <a:gd name="T137" fmla="*/ T136 w 740"/>
                  <a:gd name="T138" fmla="+- 0 708 470"/>
                  <a:gd name="T139" fmla="*/ 708 h 740"/>
                  <a:gd name="T140" fmla="+- 0 2235 2150"/>
                  <a:gd name="T141" fmla="*/ T140 w 740"/>
                  <a:gd name="T142" fmla="+- 0 650 470"/>
                  <a:gd name="T143" fmla="*/ 650 h 740"/>
                  <a:gd name="T144" fmla="+- 0 2277 2150"/>
                  <a:gd name="T145" fmla="*/ T144 w 740"/>
                  <a:gd name="T146" fmla="+- 0 598 470"/>
                  <a:gd name="T147" fmla="*/ 598 h 740"/>
                  <a:gd name="T148" fmla="+- 0 2328 2150"/>
                  <a:gd name="T149" fmla="*/ T148 w 740"/>
                  <a:gd name="T150" fmla="+- 0 556 470"/>
                  <a:gd name="T151" fmla="*/ 556 h 740"/>
                  <a:gd name="T152" fmla="+- 0 2386 2150"/>
                  <a:gd name="T153" fmla="*/ T152 w 740"/>
                  <a:gd name="T154" fmla="+- 0 526 470"/>
                  <a:gd name="T155" fmla="*/ 526 h 740"/>
                  <a:gd name="T156" fmla="+- 0 2450 2150"/>
                  <a:gd name="T157" fmla="*/ T156 w 740"/>
                  <a:gd name="T158" fmla="+- 0 504 470"/>
                  <a:gd name="T159" fmla="*/ 504 h 740"/>
                  <a:gd name="T160" fmla="+- 0 2519 2150"/>
                  <a:gd name="T161" fmla="*/ T160 w 740"/>
                  <a:gd name="T162" fmla="+- 0 498 470"/>
                  <a:gd name="T163" fmla="*/ 498 h 740"/>
                  <a:gd name="T164" fmla="+- 0 2657 2150"/>
                  <a:gd name="T165" fmla="*/ T164 w 740"/>
                  <a:gd name="T166" fmla="+- 0 498 470"/>
                  <a:gd name="T167" fmla="*/ 498 h 740"/>
                  <a:gd name="T168" fmla="+- 0 2628 2150"/>
                  <a:gd name="T169" fmla="*/ T168 w 740"/>
                  <a:gd name="T170" fmla="+- 0 486 470"/>
                  <a:gd name="T171" fmla="*/ 486 h 740"/>
                  <a:gd name="T172" fmla="+- 0 2593 2150"/>
                  <a:gd name="T173" fmla="*/ T172 w 740"/>
                  <a:gd name="T174" fmla="+- 0 478 470"/>
                  <a:gd name="T175" fmla="*/ 478 h 740"/>
                  <a:gd name="T176" fmla="+- 0 2556 2150"/>
                  <a:gd name="T177" fmla="*/ T176 w 740"/>
                  <a:gd name="T178" fmla="+- 0 472 470"/>
                  <a:gd name="T179" fmla="*/ 472 h 740"/>
                  <a:gd name="T180" fmla="+- 0 2518 2150"/>
                  <a:gd name="T181" fmla="*/ T180 w 740"/>
                  <a:gd name="T182" fmla="+- 0 470 470"/>
                  <a:gd name="T183" fmla="*/ 470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740" h="740">
                    <a:moveTo>
                      <a:pt x="368" y="0"/>
                    </a:moveTo>
                    <a:lnTo>
                      <a:pt x="294" y="8"/>
                    </a:lnTo>
                    <a:lnTo>
                      <a:pt x="224" y="30"/>
                    </a:lnTo>
                    <a:lnTo>
                      <a:pt x="162" y="66"/>
                    </a:lnTo>
                    <a:lnTo>
                      <a:pt x="107" y="110"/>
                    </a:lnTo>
                    <a:lnTo>
                      <a:pt x="62" y="166"/>
                    </a:lnTo>
                    <a:lnTo>
                      <a:pt x="28" y="228"/>
                    </a:lnTo>
                    <a:lnTo>
                      <a:pt x="7" y="298"/>
                    </a:lnTo>
                    <a:lnTo>
                      <a:pt x="0" y="374"/>
                    </a:lnTo>
                    <a:lnTo>
                      <a:pt x="2" y="410"/>
                    </a:lnTo>
                    <a:lnTo>
                      <a:pt x="17" y="482"/>
                    </a:lnTo>
                    <a:lnTo>
                      <a:pt x="46" y="550"/>
                    </a:lnTo>
                    <a:lnTo>
                      <a:pt x="86" y="608"/>
                    </a:lnTo>
                    <a:lnTo>
                      <a:pt x="136" y="658"/>
                    </a:lnTo>
                    <a:lnTo>
                      <a:pt x="195" y="698"/>
                    </a:lnTo>
                    <a:lnTo>
                      <a:pt x="262" y="724"/>
                    </a:lnTo>
                    <a:lnTo>
                      <a:pt x="334" y="740"/>
                    </a:lnTo>
                    <a:lnTo>
                      <a:pt x="372" y="740"/>
                    </a:lnTo>
                    <a:lnTo>
                      <a:pt x="410" y="738"/>
                    </a:lnTo>
                    <a:lnTo>
                      <a:pt x="446" y="734"/>
                    </a:lnTo>
                    <a:lnTo>
                      <a:pt x="482" y="724"/>
                    </a:lnTo>
                    <a:lnTo>
                      <a:pt x="506" y="714"/>
                    </a:lnTo>
                    <a:lnTo>
                      <a:pt x="371" y="714"/>
                    </a:lnTo>
                    <a:lnTo>
                      <a:pt x="336" y="712"/>
                    </a:lnTo>
                    <a:lnTo>
                      <a:pt x="269" y="698"/>
                    </a:lnTo>
                    <a:lnTo>
                      <a:pt x="207" y="674"/>
                    </a:lnTo>
                    <a:lnTo>
                      <a:pt x="152" y="636"/>
                    </a:lnTo>
                    <a:lnTo>
                      <a:pt x="105" y="590"/>
                    </a:lnTo>
                    <a:lnTo>
                      <a:pt x="69" y="536"/>
                    </a:lnTo>
                    <a:lnTo>
                      <a:pt x="42" y="474"/>
                    </a:lnTo>
                    <a:lnTo>
                      <a:pt x="28" y="406"/>
                    </a:lnTo>
                    <a:lnTo>
                      <a:pt x="27" y="374"/>
                    </a:lnTo>
                    <a:lnTo>
                      <a:pt x="27" y="368"/>
                    </a:lnTo>
                    <a:lnTo>
                      <a:pt x="34" y="302"/>
                    </a:lnTo>
                    <a:lnTo>
                      <a:pt x="53" y="238"/>
                    </a:lnTo>
                    <a:lnTo>
                      <a:pt x="85" y="180"/>
                    </a:lnTo>
                    <a:lnTo>
                      <a:pt x="127" y="128"/>
                    </a:lnTo>
                    <a:lnTo>
                      <a:pt x="178" y="86"/>
                    </a:lnTo>
                    <a:lnTo>
                      <a:pt x="236" y="56"/>
                    </a:lnTo>
                    <a:lnTo>
                      <a:pt x="300" y="34"/>
                    </a:lnTo>
                    <a:lnTo>
                      <a:pt x="369" y="28"/>
                    </a:lnTo>
                    <a:lnTo>
                      <a:pt x="507" y="28"/>
                    </a:lnTo>
                    <a:lnTo>
                      <a:pt x="478" y="16"/>
                    </a:lnTo>
                    <a:lnTo>
                      <a:pt x="443" y="8"/>
                    </a:lnTo>
                    <a:lnTo>
                      <a:pt x="406" y="2"/>
                    </a:lnTo>
                    <a:lnTo>
                      <a:pt x="368" y="0"/>
                    </a:lnTo>
                    <a:close/>
                  </a:path>
                </a:pathLst>
              </a:custGeom>
              <a:solidFill>
                <a:srgbClr val="DA8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31"/>
              <p:cNvSpPr>
                <a:spLocks/>
              </p:cNvSpPr>
              <p:nvPr/>
            </p:nvSpPr>
            <p:spPr bwMode="auto">
              <a:xfrm>
                <a:off x="2150" y="470"/>
                <a:ext cx="740" cy="740"/>
              </a:xfrm>
              <a:custGeom>
                <a:avLst/>
                <a:gdLst>
                  <a:gd name="T0" fmla="+- 0 2657 2150"/>
                  <a:gd name="T1" fmla="*/ T0 w 740"/>
                  <a:gd name="T2" fmla="+- 0 498 470"/>
                  <a:gd name="T3" fmla="*/ 498 h 740"/>
                  <a:gd name="T4" fmla="+- 0 2519 2150"/>
                  <a:gd name="T5" fmla="*/ T4 w 740"/>
                  <a:gd name="T6" fmla="+- 0 498 470"/>
                  <a:gd name="T7" fmla="*/ 498 h 740"/>
                  <a:gd name="T8" fmla="+- 0 2554 2150"/>
                  <a:gd name="T9" fmla="*/ T8 w 740"/>
                  <a:gd name="T10" fmla="+- 0 500 470"/>
                  <a:gd name="T11" fmla="*/ 500 h 740"/>
                  <a:gd name="T12" fmla="+- 0 2589 2150"/>
                  <a:gd name="T13" fmla="*/ T12 w 740"/>
                  <a:gd name="T14" fmla="+- 0 504 470"/>
                  <a:gd name="T15" fmla="*/ 504 h 740"/>
                  <a:gd name="T16" fmla="+- 0 2653 2150"/>
                  <a:gd name="T17" fmla="*/ T16 w 740"/>
                  <a:gd name="T18" fmla="+- 0 524 470"/>
                  <a:gd name="T19" fmla="*/ 524 h 740"/>
                  <a:gd name="T20" fmla="+- 0 2711 2150"/>
                  <a:gd name="T21" fmla="*/ T20 w 740"/>
                  <a:gd name="T22" fmla="+- 0 556 470"/>
                  <a:gd name="T23" fmla="*/ 556 h 740"/>
                  <a:gd name="T24" fmla="+- 0 2762 2150"/>
                  <a:gd name="T25" fmla="*/ T24 w 740"/>
                  <a:gd name="T26" fmla="+- 0 598 470"/>
                  <a:gd name="T27" fmla="*/ 598 h 740"/>
                  <a:gd name="T28" fmla="+- 0 2804 2150"/>
                  <a:gd name="T29" fmla="*/ T28 w 740"/>
                  <a:gd name="T30" fmla="+- 0 648 470"/>
                  <a:gd name="T31" fmla="*/ 648 h 740"/>
                  <a:gd name="T32" fmla="+- 0 2836 2150"/>
                  <a:gd name="T33" fmla="*/ T32 w 740"/>
                  <a:gd name="T34" fmla="+- 0 706 470"/>
                  <a:gd name="T35" fmla="*/ 706 h 740"/>
                  <a:gd name="T36" fmla="+- 0 2856 2150"/>
                  <a:gd name="T37" fmla="*/ T36 w 740"/>
                  <a:gd name="T38" fmla="+- 0 772 470"/>
                  <a:gd name="T39" fmla="*/ 772 h 740"/>
                  <a:gd name="T40" fmla="+- 0 2863 2150"/>
                  <a:gd name="T41" fmla="*/ T40 w 740"/>
                  <a:gd name="T42" fmla="+- 0 838 470"/>
                  <a:gd name="T43" fmla="*/ 838 h 740"/>
                  <a:gd name="T44" fmla="+- 0 2863 2150"/>
                  <a:gd name="T45" fmla="*/ T44 w 740"/>
                  <a:gd name="T46" fmla="+- 0 844 470"/>
                  <a:gd name="T47" fmla="*/ 844 h 740"/>
                  <a:gd name="T48" fmla="+- 0 2856 2150"/>
                  <a:gd name="T49" fmla="*/ T48 w 740"/>
                  <a:gd name="T50" fmla="+- 0 910 470"/>
                  <a:gd name="T51" fmla="*/ 910 h 740"/>
                  <a:gd name="T52" fmla="+- 0 2837 2150"/>
                  <a:gd name="T53" fmla="*/ T52 w 740"/>
                  <a:gd name="T54" fmla="+- 0 974 470"/>
                  <a:gd name="T55" fmla="*/ 974 h 740"/>
                  <a:gd name="T56" fmla="+- 0 2805 2150"/>
                  <a:gd name="T57" fmla="*/ T56 w 740"/>
                  <a:gd name="T58" fmla="+- 0 1032 470"/>
                  <a:gd name="T59" fmla="*/ 1032 h 740"/>
                  <a:gd name="T60" fmla="+- 0 2763 2150"/>
                  <a:gd name="T61" fmla="*/ T60 w 740"/>
                  <a:gd name="T62" fmla="+- 0 1084 470"/>
                  <a:gd name="T63" fmla="*/ 1084 h 740"/>
                  <a:gd name="T64" fmla="+- 0 2712 2150"/>
                  <a:gd name="T65" fmla="*/ T64 w 740"/>
                  <a:gd name="T66" fmla="+- 0 1126 470"/>
                  <a:gd name="T67" fmla="*/ 1126 h 740"/>
                  <a:gd name="T68" fmla="+- 0 2654 2150"/>
                  <a:gd name="T69" fmla="*/ T68 w 740"/>
                  <a:gd name="T70" fmla="+- 0 1158 470"/>
                  <a:gd name="T71" fmla="*/ 1158 h 740"/>
                  <a:gd name="T72" fmla="+- 0 2590 2150"/>
                  <a:gd name="T73" fmla="*/ T72 w 740"/>
                  <a:gd name="T74" fmla="+- 0 1178 470"/>
                  <a:gd name="T75" fmla="*/ 1178 h 740"/>
                  <a:gd name="T76" fmla="+- 0 2521 2150"/>
                  <a:gd name="T77" fmla="*/ T76 w 740"/>
                  <a:gd name="T78" fmla="+- 0 1184 470"/>
                  <a:gd name="T79" fmla="*/ 1184 h 740"/>
                  <a:gd name="T80" fmla="+- 0 2656 2150"/>
                  <a:gd name="T81" fmla="*/ T80 w 740"/>
                  <a:gd name="T82" fmla="+- 0 1184 470"/>
                  <a:gd name="T83" fmla="*/ 1184 h 740"/>
                  <a:gd name="T84" fmla="+- 0 2728 2150"/>
                  <a:gd name="T85" fmla="*/ T84 w 740"/>
                  <a:gd name="T86" fmla="+- 0 1146 470"/>
                  <a:gd name="T87" fmla="*/ 1146 h 740"/>
                  <a:gd name="T88" fmla="+- 0 2783 2150"/>
                  <a:gd name="T89" fmla="*/ T88 w 740"/>
                  <a:gd name="T90" fmla="+- 0 1102 470"/>
                  <a:gd name="T91" fmla="*/ 1102 h 740"/>
                  <a:gd name="T92" fmla="+- 0 2828 2150"/>
                  <a:gd name="T93" fmla="*/ T92 w 740"/>
                  <a:gd name="T94" fmla="+- 0 1046 470"/>
                  <a:gd name="T95" fmla="*/ 1046 h 740"/>
                  <a:gd name="T96" fmla="+- 0 2862 2150"/>
                  <a:gd name="T97" fmla="*/ T96 w 740"/>
                  <a:gd name="T98" fmla="+- 0 984 470"/>
                  <a:gd name="T99" fmla="*/ 984 h 740"/>
                  <a:gd name="T100" fmla="+- 0 2883 2150"/>
                  <a:gd name="T101" fmla="*/ T100 w 740"/>
                  <a:gd name="T102" fmla="+- 0 914 470"/>
                  <a:gd name="T103" fmla="*/ 914 h 740"/>
                  <a:gd name="T104" fmla="+- 0 2890 2150"/>
                  <a:gd name="T105" fmla="*/ T104 w 740"/>
                  <a:gd name="T106" fmla="+- 0 838 470"/>
                  <a:gd name="T107" fmla="*/ 838 h 740"/>
                  <a:gd name="T108" fmla="+- 0 2888 2150"/>
                  <a:gd name="T109" fmla="*/ T108 w 740"/>
                  <a:gd name="T110" fmla="+- 0 800 470"/>
                  <a:gd name="T111" fmla="*/ 800 h 740"/>
                  <a:gd name="T112" fmla="+- 0 2873 2150"/>
                  <a:gd name="T113" fmla="*/ T112 w 740"/>
                  <a:gd name="T114" fmla="+- 0 730 470"/>
                  <a:gd name="T115" fmla="*/ 730 h 740"/>
                  <a:gd name="T116" fmla="+- 0 2844 2150"/>
                  <a:gd name="T117" fmla="*/ T116 w 740"/>
                  <a:gd name="T118" fmla="+- 0 662 470"/>
                  <a:gd name="T119" fmla="*/ 662 h 740"/>
                  <a:gd name="T120" fmla="+- 0 2804 2150"/>
                  <a:gd name="T121" fmla="*/ T120 w 740"/>
                  <a:gd name="T122" fmla="+- 0 604 470"/>
                  <a:gd name="T123" fmla="*/ 604 h 740"/>
                  <a:gd name="T124" fmla="+- 0 2754 2150"/>
                  <a:gd name="T125" fmla="*/ T124 w 740"/>
                  <a:gd name="T126" fmla="+- 0 554 470"/>
                  <a:gd name="T127" fmla="*/ 554 h 740"/>
                  <a:gd name="T128" fmla="+- 0 2695 2150"/>
                  <a:gd name="T129" fmla="*/ T128 w 740"/>
                  <a:gd name="T130" fmla="+- 0 514 470"/>
                  <a:gd name="T131" fmla="*/ 514 h 740"/>
                  <a:gd name="T132" fmla="+- 0 2662 2150"/>
                  <a:gd name="T133" fmla="*/ T132 w 740"/>
                  <a:gd name="T134" fmla="+- 0 500 470"/>
                  <a:gd name="T135" fmla="*/ 500 h 740"/>
                  <a:gd name="T136" fmla="+- 0 2657 2150"/>
                  <a:gd name="T137" fmla="*/ T136 w 740"/>
                  <a:gd name="T138" fmla="+- 0 498 470"/>
                  <a:gd name="T139" fmla="*/ 498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740" h="740">
                    <a:moveTo>
                      <a:pt x="507" y="28"/>
                    </a:moveTo>
                    <a:lnTo>
                      <a:pt x="369" y="28"/>
                    </a:lnTo>
                    <a:lnTo>
                      <a:pt x="404" y="30"/>
                    </a:lnTo>
                    <a:lnTo>
                      <a:pt x="439" y="34"/>
                    </a:lnTo>
                    <a:lnTo>
                      <a:pt x="503" y="54"/>
                    </a:lnTo>
                    <a:lnTo>
                      <a:pt x="561" y="86"/>
                    </a:lnTo>
                    <a:lnTo>
                      <a:pt x="612" y="128"/>
                    </a:lnTo>
                    <a:lnTo>
                      <a:pt x="654" y="178"/>
                    </a:lnTo>
                    <a:lnTo>
                      <a:pt x="686" y="236"/>
                    </a:lnTo>
                    <a:lnTo>
                      <a:pt x="706" y="302"/>
                    </a:lnTo>
                    <a:lnTo>
                      <a:pt x="713" y="368"/>
                    </a:lnTo>
                    <a:lnTo>
                      <a:pt x="713" y="374"/>
                    </a:lnTo>
                    <a:lnTo>
                      <a:pt x="706" y="440"/>
                    </a:lnTo>
                    <a:lnTo>
                      <a:pt x="687" y="504"/>
                    </a:lnTo>
                    <a:lnTo>
                      <a:pt x="655" y="562"/>
                    </a:lnTo>
                    <a:lnTo>
                      <a:pt x="613" y="614"/>
                    </a:lnTo>
                    <a:lnTo>
                      <a:pt x="562" y="656"/>
                    </a:lnTo>
                    <a:lnTo>
                      <a:pt x="504" y="688"/>
                    </a:lnTo>
                    <a:lnTo>
                      <a:pt x="440" y="708"/>
                    </a:lnTo>
                    <a:lnTo>
                      <a:pt x="371" y="714"/>
                    </a:lnTo>
                    <a:lnTo>
                      <a:pt x="506" y="714"/>
                    </a:lnTo>
                    <a:lnTo>
                      <a:pt x="578" y="676"/>
                    </a:lnTo>
                    <a:lnTo>
                      <a:pt x="633" y="632"/>
                    </a:lnTo>
                    <a:lnTo>
                      <a:pt x="678" y="576"/>
                    </a:lnTo>
                    <a:lnTo>
                      <a:pt x="712" y="514"/>
                    </a:lnTo>
                    <a:lnTo>
                      <a:pt x="733" y="444"/>
                    </a:lnTo>
                    <a:lnTo>
                      <a:pt x="740" y="368"/>
                    </a:lnTo>
                    <a:lnTo>
                      <a:pt x="738" y="330"/>
                    </a:lnTo>
                    <a:lnTo>
                      <a:pt x="723" y="260"/>
                    </a:lnTo>
                    <a:lnTo>
                      <a:pt x="694" y="192"/>
                    </a:lnTo>
                    <a:lnTo>
                      <a:pt x="654" y="134"/>
                    </a:lnTo>
                    <a:lnTo>
                      <a:pt x="604" y="84"/>
                    </a:lnTo>
                    <a:lnTo>
                      <a:pt x="545" y="44"/>
                    </a:lnTo>
                    <a:lnTo>
                      <a:pt x="512" y="30"/>
                    </a:lnTo>
                    <a:lnTo>
                      <a:pt x="507" y="28"/>
                    </a:lnTo>
                    <a:close/>
                  </a:path>
                </a:pathLst>
              </a:custGeom>
              <a:solidFill>
                <a:srgbClr val="DA8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30"/>
              <p:cNvSpPr>
                <a:spLocks/>
              </p:cNvSpPr>
              <p:nvPr/>
            </p:nvSpPr>
            <p:spPr bwMode="auto">
              <a:xfrm>
                <a:off x="2150" y="470"/>
                <a:ext cx="740" cy="740"/>
              </a:xfrm>
              <a:custGeom>
                <a:avLst/>
                <a:gdLst>
                  <a:gd name="T0" fmla="+- 0 2521 2150"/>
                  <a:gd name="T1" fmla="*/ T0 w 740"/>
                  <a:gd name="T2" fmla="+- 0 524 470"/>
                  <a:gd name="T3" fmla="*/ 524 h 740"/>
                  <a:gd name="T4" fmla="+- 0 2457 2150"/>
                  <a:gd name="T5" fmla="*/ T4 w 740"/>
                  <a:gd name="T6" fmla="+- 0 530 470"/>
                  <a:gd name="T7" fmla="*/ 530 h 740"/>
                  <a:gd name="T8" fmla="+- 0 2397 2150"/>
                  <a:gd name="T9" fmla="*/ T8 w 740"/>
                  <a:gd name="T10" fmla="+- 0 548 470"/>
                  <a:gd name="T11" fmla="*/ 548 h 740"/>
                  <a:gd name="T12" fmla="+- 0 2343 2150"/>
                  <a:gd name="T13" fmla="*/ T12 w 740"/>
                  <a:gd name="T14" fmla="+- 0 578 470"/>
                  <a:gd name="T15" fmla="*/ 578 h 740"/>
                  <a:gd name="T16" fmla="+- 0 2296 2150"/>
                  <a:gd name="T17" fmla="*/ T16 w 740"/>
                  <a:gd name="T18" fmla="+- 0 616 470"/>
                  <a:gd name="T19" fmla="*/ 616 h 740"/>
                  <a:gd name="T20" fmla="+- 0 2258 2150"/>
                  <a:gd name="T21" fmla="*/ T20 w 740"/>
                  <a:gd name="T22" fmla="+- 0 664 470"/>
                  <a:gd name="T23" fmla="*/ 664 h 740"/>
                  <a:gd name="T24" fmla="+- 0 2228 2150"/>
                  <a:gd name="T25" fmla="*/ T24 w 740"/>
                  <a:gd name="T26" fmla="+- 0 718 470"/>
                  <a:gd name="T27" fmla="*/ 718 h 740"/>
                  <a:gd name="T28" fmla="+- 0 2210 2150"/>
                  <a:gd name="T29" fmla="*/ T28 w 740"/>
                  <a:gd name="T30" fmla="+- 0 776 470"/>
                  <a:gd name="T31" fmla="*/ 776 h 740"/>
                  <a:gd name="T32" fmla="+- 0 2203 2150"/>
                  <a:gd name="T33" fmla="*/ T32 w 740"/>
                  <a:gd name="T34" fmla="+- 0 838 470"/>
                  <a:gd name="T35" fmla="*/ 838 h 740"/>
                  <a:gd name="T36" fmla="+- 0 2204 2150"/>
                  <a:gd name="T37" fmla="*/ T36 w 740"/>
                  <a:gd name="T38" fmla="+- 0 844 470"/>
                  <a:gd name="T39" fmla="*/ 844 h 740"/>
                  <a:gd name="T40" fmla="+- 0 2210 2150"/>
                  <a:gd name="T41" fmla="*/ T40 w 740"/>
                  <a:gd name="T42" fmla="+- 0 904 470"/>
                  <a:gd name="T43" fmla="*/ 904 h 740"/>
                  <a:gd name="T44" fmla="+- 0 2228 2150"/>
                  <a:gd name="T45" fmla="*/ T44 w 740"/>
                  <a:gd name="T46" fmla="+- 0 964 470"/>
                  <a:gd name="T47" fmla="*/ 964 h 740"/>
                  <a:gd name="T48" fmla="+- 0 2257 2150"/>
                  <a:gd name="T49" fmla="*/ T48 w 740"/>
                  <a:gd name="T50" fmla="+- 0 1018 470"/>
                  <a:gd name="T51" fmla="*/ 1018 h 740"/>
                  <a:gd name="T52" fmla="+- 0 2296 2150"/>
                  <a:gd name="T53" fmla="*/ T52 w 740"/>
                  <a:gd name="T54" fmla="+- 0 1064 470"/>
                  <a:gd name="T55" fmla="*/ 1064 h 740"/>
                  <a:gd name="T56" fmla="+- 0 2342 2150"/>
                  <a:gd name="T57" fmla="*/ T56 w 740"/>
                  <a:gd name="T58" fmla="+- 0 1104 470"/>
                  <a:gd name="T59" fmla="*/ 1104 h 740"/>
                  <a:gd name="T60" fmla="+- 0 2396 2150"/>
                  <a:gd name="T61" fmla="*/ T60 w 740"/>
                  <a:gd name="T62" fmla="+- 0 1132 470"/>
                  <a:gd name="T63" fmla="*/ 1132 h 740"/>
                  <a:gd name="T64" fmla="+- 0 2487 2150"/>
                  <a:gd name="T65" fmla="*/ T64 w 740"/>
                  <a:gd name="T66" fmla="+- 0 1156 470"/>
                  <a:gd name="T67" fmla="*/ 1156 h 740"/>
                  <a:gd name="T68" fmla="+- 0 2519 2150"/>
                  <a:gd name="T69" fmla="*/ T68 w 740"/>
                  <a:gd name="T70" fmla="+- 0 1158 470"/>
                  <a:gd name="T71" fmla="*/ 1158 h 740"/>
                  <a:gd name="T72" fmla="+- 0 2552 2150"/>
                  <a:gd name="T73" fmla="*/ T72 w 740"/>
                  <a:gd name="T74" fmla="+- 0 1156 470"/>
                  <a:gd name="T75" fmla="*/ 1156 h 740"/>
                  <a:gd name="T76" fmla="+- 0 2583 2150"/>
                  <a:gd name="T77" fmla="*/ T76 w 740"/>
                  <a:gd name="T78" fmla="+- 0 1152 470"/>
                  <a:gd name="T79" fmla="*/ 1152 h 740"/>
                  <a:gd name="T80" fmla="+- 0 2614 2150"/>
                  <a:gd name="T81" fmla="*/ T80 w 740"/>
                  <a:gd name="T82" fmla="+- 0 1144 470"/>
                  <a:gd name="T83" fmla="*/ 1144 h 740"/>
                  <a:gd name="T84" fmla="+- 0 2643 2150"/>
                  <a:gd name="T85" fmla="*/ T84 w 740"/>
                  <a:gd name="T86" fmla="+- 0 1134 470"/>
                  <a:gd name="T87" fmla="*/ 1134 h 740"/>
                  <a:gd name="T88" fmla="+- 0 2651 2150"/>
                  <a:gd name="T89" fmla="*/ T88 w 740"/>
                  <a:gd name="T90" fmla="+- 0 1130 470"/>
                  <a:gd name="T91" fmla="*/ 1130 h 740"/>
                  <a:gd name="T92" fmla="+- 0 2488 2150"/>
                  <a:gd name="T93" fmla="*/ T92 w 740"/>
                  <a:gd name="T94" fmla="+- 0 1130 470"/>
                  <a:gd name="T95" fmla="*/ 1130 h 740"/>
                  <a:gd name="T96" fmla="+- 0 2432 2150"/>
                  <a:gd name="T97" fmla="*/ T96 w 740"/>
                  <a:gd name="T98" fmla="+- 0 1118 470"/>
                  <a:gd name="T99" fmla="*/ 1118 h 740"/>
                  <a:gd name="T100" fmla="+- 0 2356 2150"/>
                  <a:gd name="T101" fmla="*/ T100 w 740"/>
                  <a:gd name="T102" fmla="+- 0 1080 470"/>
                  <a:gd name="T103" fmla="*/ 1080 h 740"/>
                  <a:gd name="T104" fmla="+- 0 2295 2150"/>
                  <a:gd name="T105" fmla="*/ T104 w 740"/>
                  <a:gd name="T106" fmla="+- 0 1024 470"/>
                  <a:gd name="T107" fmla="*/ 1024 h 740"/>
                  <a:gd name="T108" fmla="+- 0 2252 2150"/>
                  <a:gd name="T109" fmla="*/ T108 w 740"/>
                  <a:gd name="T110" fmla="+- 0 952 470"/>
                  <a:gd name="T111" fmla="*/ 952 h 740"/>
                  <a:gd name="T112" fmla="+- 0 2231 2150"/>
                  <a:gd name="T113" fmla="*/ T112 w 740"/>
                  <a:gd name="T114" fmla="+- 0 868 470"/>
                  <a:gd name="T115" fmla="*/ 868 h 740"/>
                  <a:gd name="T116" fmla="+- 0 2230 2150"/>
                  <a:gd name="T117" fmla="*/ T116 w 740"/>
                  <a:gd name="T118" fmla="+- 0 838 470"/>
                  <a:gd name="T119" fmla="*/ 838 h 740"/>
                  <a:gd name="T120" fmla="+- 0 2232 2150"/>
                  <a:gd name="T121" fmla="*/ T120 w 740"/>
                  <a:gd name="T122" fmla="+- 0 810 470"/>
                  <a:gd name="T123" fmla="*/ 810 h 740"/>
                  <a:gd name="T124" fmla="+- 0 2254 2150"/>
                  <a:gd name="T125" fmla="*/ T124 w 740"/>
                  <a:gd name="T126" fmla="+- 0 726 470"/>
                  <a:gd name="T127" fmla="*/ 726 h 740"/>
                  <a:gd name="T128" fmla="+- 0 2297 2150"/>
                  <a:gd name="T129" fmla="*/ T128 w 740"/>
                  <a:gd name="T130" fmla="+- 0 654 470"/>
                  <a:gd name="T131" fmla="*/ 654 h 740"/>
                  <a:gd name="T132" fmla="+- 0 2359 2150"/>
                  <a:gd name="T133" fmla="*/ T132 w 740"/>
                  <a:gd name="T134" fmla="+- 0 600 470"/>
                  <a:gd name="T135" fmla="*/ 600 h 740"/>
                  <a:gd name="T136" fmla="+- 0 2436 2150"/>
                  <a:gd name="T137" fmla="*/ T136 w 740"/>
                  <a:gd name="T138" fmla="+- 0 564 470"/>
                  <a:gd name="T139" fmla="*/ 564 h 740"/>
                  <a:gd name="T140" fmla="+- 0 2522 2150"/>
                  <a:gd name="T141" fmla="*/ T140 w 740"/>
                  <a:gd name="T142" fmla="+- 0 550 470"/>
                  <a:gd name="T143" fmla="*/ 550 h 740"/>
                  <a:gd name="T144" fmla="+- 0 2644 2150"/>
                  <a:gd name="T145" fmla="*/ T144 w 740"/>
                  <a:gd name="T146" fmla="+- 0 550 470"/>
                  <a:gd name="T147" fmla="*/ 550 h 740"/>
                  <a:gd name="T148" fmla="+- 0 2615 2150"/>
                  <a:gd name="T149" fmla="*/ T148 w 740"/>
                  <a:gd name="T150" fmla="+- 0 538 470"/>
                  <a:gd name="T151" fmla="*/ 538 h 740"/>
                  <a:gd name="T152" fmla="+- 0 2584 2150"/>
                  <a:gd name="T153" fmla="*/ T152 w 740"/>
                  <a:gd name="T154" fmla="+- 0 530 470"/>
                  <a:gd name="T155" fmla="*/ 530 h 740"/>
                  <a:gd name="T156" fmla="+- 0 2553 2150"/>
                  <a:gd name="T157" fmla="*/ T156 w 740"/>
                  <a:gd name="T158" fmla="+- 0 526 470"/>
                  <a:gd name="T159" fmla="*/ 526 h 740"/>
                  <a:gd name="T160" fmla="+- 0 2521 2150"/>
                  <a:gd name="T161" fmla="*/ T160 w 740"/>
                  <a:gd name="T162" fmla="+- 0 524 470"/>
                  <a:gd name="T163" fmla="*/ 524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40" h="740">
                    <a:moveTo>
                      <a:pt x="371" y="54"/>
                    </a:moveTo>
                    <a:lnTo>
                      <a:pt x="307" y="60"/>
                    </a:lnTo>
                    <a:lnTo>
                      <a:pt x="247" y="78"/>
                    </a:lnTo>
                    <a:lnTo>
                      <a:pt x="193" y="108"/>
                    </a:lnTo>
                    <a:lnTo>
                      <a:pt x="146" y="146"/>
                    </a:lnTo>
                    <a:lnTo>
                      <a:pt x="108" y="194"/>
                    </a:lnTo>
                    <a:lnTo>
                      <a:pt x="78" y="248"/>
                    </a:lnTo>
                    <a:lnTo>
                      <a:pt x="60" y="306"/>
                    </a:lnTo>
                    <a:lnTo>
                      <a:pt x="53" y="368"/>
                    </a:lnTo>
                    <a:lnTo>
                      <a:pt x="54" y="374"/>
                    </a:lnTo>
                    <a:lnTo>
                      <a:pt x="60" y="434"/>
                    </a:lnTo>
                    <a:lnTo>
                      <a:pt x="78" y="494"/>
                    </a:lnTo>
                    <a:lnTo>
                      <a:pt x="107" y="548"/>
                    </a:lnTo>
                    <a:lnTo>
                      <a:pt x="146" y="594"/>
                    </a:lnTo>
                    <a:lnTo>
                      <a:pt x="192" y="634"/>
                    </a:lnTo>
                    <a:lnTo>
                      <a:pt x="246" y="662"/>
                    </a:lnTo>
                    <a:lnTo>
                      <a:pt x="337" y="686"/>
                    </a:lnTo>
                    <a:lnTo>
                      <a:pt x="369" y="688"/>
                    </a:lnTo>
                    <a:lnTo>
                      <a:pt x="402" y="686"/>
                    </a:lnTo>
                    <a:lnTo>
                      <a:pt x="433" y="682"/>
                    </a:lnTo>
                    <a:lnTo>
                      <a:pt x="464" y="674"/>
                    </a:lnTo>
                    <a:lnTo>
                      <a:pt x="493" y="664"/>
                    </a:lnTo>
                    <a:lnTo>
                      <a:pt x="501" y="660"/>
                    </a:lnTo>
                    <a:lnTo>
                      <a:pt x="338" y="660"/>
                    </a:lnTo>
                    <a:lnTo>
                      <a:pt x="282" y="648"/>
                    </a:lnTo>
                    <a:lnTo>
                      <a:pt x="206" y="610"/>
                    </a:lnTo>
                    <a:lnTo>
                      <a:pt x="145" y="554"/>
                    </a:lnTo>
                    <a:lnTo>
                      <a:pt x="102" y="482"/>
                    </a:lnTo>
                    <a:lnTo>
                      <a:pt x="81" y="398"/>
                    </a:lnTo>
                    <a:lnTo>
                      <a:pt x="80" y="368"/>
                    </a:lnTo>
                    <a:lnTo>
                      <a:pt x="82" y="340"/>
                    </a:lnTo>
                    <a:lnTo>
                      <a:pt x="104" y="256"/>
                    </a:lnTo>
                    <a:lnTo>
                      <a:pt x="147" y="184"/>
                    </a:lnTo>
                    <a:lnTo>
                      <a:pt x="209" y="130"/>
                    </a:lnTo>
                    <a:lnTo>
                      <a:pt x="286" y="94"/>
                    </a:lnTo>
                    <a:lnTo>
                      <a:pt x="372" y="80"/>
                    </a:lnTo>
                    <a:lnTo>
                      <a:pt x="494" y="80"/>
                    </a:lnTo>
                    <a:lnTo>
                      <a:pt x="465" y="68"/>
                    </a:lnTo>
                    <a:lnTo>
                      <a:pt x="434" y="60"/>
                    </a:lnTo>
                    <a:lnTo>
                      <a:pt x="403" y="56"/>
                    </a:lnTo>
                    <a:lnTo>
                      <a:pt x="371" y="54"/>
                    </a:lnTo>
                    <a:close/>
                  </a:path>
                </a:pathLst>
              </a:custGeom>
              <a:solidFill>
                <a:srgbClr val="DA8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29"/>
              <p:cNvSpPr>
                <a:spLocks/>
              </p:cNvSpPr>
              <p:nvPr/>
            </p:nvSpPr>
            <p:spPr bwMode="auto">
              <a:xfrm>
                <a:off x="2150" y="470"/>
                <a:ext cx="740" cy="740"/>
              </a:xfrm>
              <a:custGeom>
                <a:avLst/>
                <a:gdLst>
                  <a:gd name="T0" fmla="+- 0 2644 2150"/>
                  <a:gd name="T1" fmla="*/ T0 w 740"/>
                  <a:gd name="T2" fmla="+- 0 550 470"/>
                  <a:gd name="T3" fmla="*/ 550 h 740"/>
                  <a:gd name="T4" fmla="+- 0 2522 2150"/>
                  <a:gd name="T5" fmla="*/ T4 w 740"/>
                  <a:gd name="T6" fmla="+- 0 550 470"/>
                  <a:gd name="T7" fmla="*/ 550 h 740"/>
                  <a:gd name="T8" fmla="+- 0 2552 2150"/>
                  <a:gd name="T9" fmla="*/ T8 w 740"/>
                  <a:gd name="T10" fmla="+- 0 552 470"/>
                  <a:gd name="T11" fmla="*/ 552 h 740"/>
                  <a:gd name="T12" fmla="+- 0 2608 2150"/>
                  <a:gd name="T13" fmla="*/ T12 w 740"/>
                  <a:gd name="T14" fmla="+- 0 564 470"/>
                  <a:gd name="T15" fmla="*/ 564 h 740"/>
                  <a:gd name="T16" fmla="+- 0 2684 2150"/>
                  <a:gd name="T17" fmla="*/ T16 w 740"/>
                  <a:gd name="T18" fmla="+- 0 602 470"/>
                  <a:gd name="T19" fmla="*/ 602 h 740"/>
                  <a:gd name="T20" fmla="+- 0 2745 2150"/>
                  <a:gd name="T21" fmla="*/ T20 w 740"/>
                  <a:gd name="T22" fmla="+- 0 658 470"/>
                  <a:gd name="T23" fmla="*/ 658 h 740"/>
                  <a:gd name="T24" fmla="+- 0 2788 2150"/>
                  <a:gd name="T25" fmla="*/ T24 w 740"/>
                  <a:gd name="T26" fmla="+- 0 730 470"/>
                  <a:gd name="T27" fmla="*/ 730 h 740"/>
                  <a:gd name="T28" fmla="+- 0 2809 2150"/>
                  <a:gd name="T29" fmla="*/ T28 w 740"/>
                  <a:gd name="T30" fmla="+- 0 814 470"/>
                  <a:gd name="T31" fmla="*/ 814 h 740"/>
                  <a:gd name="T32" fmla="+- 0 2810 2150"/>
                  <a:gd name="T33" fmla="*/ T32 w 740"/>
                  <a:gd name="T34" fmla="+- 0 844 470"/>
                  <a:gd name="T35" fmla="*/ 844 h 740"/>
                  <a:gd name="T36" fmla="+- 0 2808 2150"/>
                  <a:gd name="T37" fmla="*/ T36 w 740"/>
                  <a:gd name="T38" fmla="+- 0 872 470"/>
                  <a:gd name="T39" fmla="*/ 872 h 740"/>
                  <a:gd name="T40" fmla="+- 0 2786 2150"/>
                  <a:gd name="T41" fmla="*/ T40 w 740"/>
                  <a:gd name="T42" fmla="+- 0 956 470"/>
                  <a:gd name="T43" fmla="*/ 956 h 740"/>
                  <a:gd name="T44" fmla="+- 0 2743 2150"/>
                  <a:gd name="T45" fmla="*/ T44 w 740"/>
                  <a:gd name="T46" fmla="+- 0 1028 470"/>
                  <a:gd name="T47" fmla="*/ 1028 h 740"/>
                  <a:gd name="T48" fmla="+- 0 2681 2150"/>
                  <a:gd name="T49" fmla="*/ T48 w 740"/>
                  <a:gd name="T50" fmla="+- 0 1082 470"/>
                  <a:gd name="T51" fmla="*/ 1082 h 740"/>
                  <a:gd name="T52" fmla="+- 0 2604 2150"/>
                  <a:gd name="T53" fmla="*/ T52 w 740"/>
                  <a:gd name="T54" fmla="+- 0 1118 470"/>
                  <a:gd name="T55" fmla="*/ 1118 h 740"/>
                  <a:gd name="T56" fmla="+- 0 2548 2150"/>
                  <a:gd name="T57" fmla="*/ T56 w 740"/>
                  <a:gd name="T58" fmla="+- 0 1130 470"/>
                  <a:gd name="T59" fmla="*/ 1130 h 740"/>
                  <a:gd name="T60" fmla="+- 0 2651 2150"/>
                  <a:gd name="T61" fmla="*/ T60 w 740"/>
                  <a:gd name="T62" fmla="+- 0 1130 470"/>
                  <a:gd name="T63" fmla="*/ 1130 h 740"/>
                  <a:gd name="T64" fmla="+- 0 2721 2150"/>
                  <a:gd name="T65" fmla="*/ T64 w 740"/>
                  <a:gd name="T66" fmla="+- 0 1086 470"/>
                  <a:gd name="T67" fmla="*/ 1086 h 740"/>
                  <a:gd name="T68" fmla="+- 0 2764 2150"/>
                  <a:gd name="T69" fmla="*/ T68 w 740"/>
                  <a:gd name="T70" fmla="+- 0 1042 470"/>
                  <a:gd name="T71" fmla="*/ 1042 h 740"/>
                  <a:gd name="T72" fmla="+- 0 2798 2150"/>
                  <a:gd name="T73" fmla="*/ T72 w 740"/>
                  <a:gd name="T74" fmla="+- 0 992 470"/>
                  <a:gd name="T75" fmla="*/ 992 h 740"/>
                  <a:gd name="T76" fmla="+- 0 2822 2150"/>
                  <a:gd name="T77" fmla="*/ T76 w 740"/>
                  <a:gd name="T78" fmla="+- 0 936 470"/>
                  <a:gd name="T79" fmla="*/ 936 h 740"/>
                  <a:gd name="T80" fmla="+- 0 2835 2150"/>
                  <a:gd name="T81" fmla="*/ T80 w 740"/>
                  <a:gd name="T82" fmla="+- 0 874 470"/>
                  <a:gd name="T83" fmla="*/ 874 h 740"/>
                  <a:gd name="T84" fmla="+- 0 2836 2150"/>
                  <a:gd name="T85" fmla="*/ T84 w 740"/>
                  <a:gd name="T86" fmla="+- 0 844 470"/>
                  <a:gd name="T87" fmla="*/ 844 h 740"/>
                  <a:gd name="T88" fmla="+- 0 2836 2150"/>
                  <a:gd name="T89" fmla="*/ T88 w 740"/>
                  <a:gd name="T90" fmla="+- 0 838 470"/>
                  <a:gd name="T91" fmla="*/ 838 h 740"/>
                  <a:gd name="T92" fmla="+- 0 2830 2150"/>
                  <a:gd name="T93" fmla="*/ T92 w 740"/>
                  <a:gd name="T94" fmla="+- 0 778 470"/>
                  <a:gd name="T95" fmla="*/ 778 h 740"/>
                  <a:gd name="T96" fmla="+- 0 2812 2150"/>
                  <a:gd name="T97" fmla="*/ T96 w 740"/>
                  <a:gd name="T98" fmla="+- 0 718 470"/>
                  <a:gd name="T99" fmla="*/ 718 h 740"/>
                  <a:gd name="T100" fmla="+- 0 2783 2150"/>
                  <a:gd name="T101" fmla="*/ T100 w 740"/>
                  <a:gd name="T102" fmla="+- 0 664 470"/>
                  <a:gd name="T103" fmla="*/ 664 h 740"/>
                  <a:gd name="T104" fmla="+- 0 2744 2150"/>
                  <a:gd name="T105" fmla="*/ T104 w 740"/>
                  <a:gd name="T106" fmla="+- 0 618 470"/>
                  <a:gd name="T107" fmla="*/ 618 h 740"/>
                  <a:gd name="T108" fmla="+- 0 2698 2150"/>
                  <a:gd name="T109" fmla="*/ T108 w 740"/>
                  <a:gd name="T110" fmla="+- 0 578 470"/>
                  <a:gd name="T111" fmla="*/ 578 h 740"/>
                  <a:gd name="T112" fmla="+- 0 2672 2150"/>
                  <a:gd name="T113" fmla="*/ T112 w 740"/>
                  <a:gd name="T114" fmla="+- 0 564 470"/>
                  <a:gd name="T115" fmla="*/ 564 h 740"/>
                  <a:gd name="T116" fmla="+- 0 2644 2150"/>
                  <a:gd name="T117" fmla="*/ T116 w 740"/>
                  <a:gd name="T118" fmla="+- 0 550 470"/>
                  <a:gd name="T119" fmla="*/ 550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740" h="740">
                    <a:moveTo>
                      <a:pt x="494" y="80"/>
                    </a:moveTo>
                    <a:lnTo>
                      <a:pt x="372" y="80"/>
                    </a:lnTo>
                    <a:lnTo>
                      <a:pt x="402" y="82"/>
                    </a:lnTo>
                    <a:lnTo>
                      <a:pt x="458" y="94"/>
                    </a:lnTo>
                    <a:lnTo>
                      <a:pt x="534" y="132"/>
                    </a:lnTo>
                    <a:lnTo>
                      <a:pt x="595" y="188"/>
                    </a:lnTo>
                    <a:lnTo>
                      <a:pt x="638" y="260"/>
                    </a:lnTo>
                    <a:lnTo>
                      <a:pt x="659" y="344"/>
                    </a:lnTo>
                    <a:lnTo>
                      <a:pt x="660" y="374"/>
                    </a:lnTo>
                    <a:lnTo>
                      <a:pt x="658" y="402"/>
                    </a:lnTo>
                    <a:lnTo>
                      <a:pt x="636" y="486"/>
                    </a:lnTo>
                    <a:lnTo>
                      <a:pt x="593" y="558"/>
                    </a:lnTo>
                    <a:lnTo>
                      <a:pt x="531" y="612"/>
                    </a:lnTo>
                    <a:lnTo>
                      <a:pt x="454" y="648"/>
                    </a:lnTo>
                    <a:lnTo>
                      <a:pt x="398" y="660"/>
                    </a:lnTo>
                    <a:lnTo>
                      <a:pt x="501" y="660"/>
                    </a:lnTo>
                    <a:lnTo>
                      <a:pt x="571" y="616"/>
                    </a:lnTo>
                    <a:lnTo>
                      <a:pt x="614" y="572"/>
                    </a:lnTo>
                    <a:lnTo>
                      <a:pt x="648" y="522"/>
                    </a:lnTo>
                    <a:lnTo>
                      <a:pt x="672" y="466"/>
                    </a:lnTo>
                    <a:lnTo>
                      <a:pt x="685" y="404"/>
                    </a:lnTo>
                    <a:lnTo>
                      <a:pt x="686" y="374"/>
                    </a:lnTo>
                    <a:lnTo>
                      <a:pt x="686" y="368"/>
                    </a:lnTo>
                    <a:lnTo>
                      <a:pt x="680" y="308"/>
                    </a:lnTo>
                    <a:lnTo>
                      <a:pt x="662" y="248"/>
                    </a:lnTo>
                    <a:lnTo>
                      <a:pt x="633" y="194"/>
                    </a:lnTo>
                    <a:lnTo>
                      <a:pt x="594" y="148"/>
                    </a:lnTo>
                    <a:lnTo>
                      <a:pt x="548" y="108"/>
                    </a:lnTo>
                    <a:lnTo>
                      <a:pt x="522" y="94"/>
                    </a:lnTo>
                    <a:lnTo>
                      <a:pt x="494" y="80"/>
                    </a:lnTo>
                    <a:close/>
                  </a:path>
                </a:pathLst>
              </a:custGeom>
              <a:solidFill>
                <a:srgbClr val="DA8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2" name="Group 126"/>
            <p:cNvGrpSpPr>
              <a:grpSpLocks/>
            </p:cNvGrpSpPr>
            <p:nvPr/>
          </p:nvGrpSpPr>
          <p:grpSpPr bwMode="auto">
            <a:xfrm>
              <a:off x="235" y="10060"/>
              <a:ext cx="13910" cy="488"/>
              <a:chOff x="235" y="10060"/>
              <a:chExt cx="13910" cy="488"/>
            </a:xfrm>
          </p:grpSpPr>
          <p:sp>
            <p:nvSpPr>
              <p:cNvPr id="2154" name="Freeform 127"/>
              <p:cNvSpPr>
                <a:spLocks/>
              </p:cNvSpPr>
              <p:nvPr/>
            </p:nvSpPr>
            <p:spPr bwMode="auto">
              <a:xfrm>
                <a:off x="235" y="10060"/>
                <a:ext cx="13910" cy="488"/>
              </a:xfrm>
              <a:custGeom>
                <a:avLst/>
                <a:gdLst>
                  <a:gd name="T0" fmla="+- 0 235 235"/>
                  <a:gd name="T1" fmla="*/ T0 w 13910"/>
                  <a:gd name="T2" fmla="+- 0 10548 10060"/>
                  <a:gd name="T3" fmla="*/ 10548 h 488"/>
                  <a:gd name="T4" fmla="+- 0 14145 235"/>
                  <a:gd name="T5" fmla="*/ T4 w 13910"/>
                  <a:gd name="T6" fmla="+- 0 10548 10060"/>
                  <a:gd name="T7" fmla="*/ 10548 h 488"/>
                  <a:gd name="T8" fmla="+- 0 14145 235"/>
                  <a:gd name="T9" fmla="*/ T8 w 13910"/>
                  <a:gd name="T10" fmla="+- 0 10060 10060"/>
                  <a:gd name="T11" fmla="*/ 10060 h 488"/>
                  <a:gd name="T12" fmla="+- 0 235 235"/>
                  <a:gd name="T13" fmla="*/ T12 w 13910"/>
                  <a:gd name="T14" fmla="+- 0 10060 10060"/>
                  <a:gd name="T15" fmla="*/ 10060 h 488"/>
                  <a:gd name="T16" fmla="+- 0 235 235"/>
                  <a:gd name="T17" fmla="*/ T16 w 13910"/>
                  <a:gd name="T18" fmla="+- 0 10548 10060"/>
                  <a:gd name="T19" fmla="*/ 10548 h 488"/>
                </a:gdLst>
                <a:ahLst/>
                <a:cxnLst>
                  <a:cxn ang="0">
                    <a:pos x="T1" y="T3"/>
                  </a:cxn>
                  <a:cxn ang="0">
                    <a:pos x="T5" y="T7"/>
                  </a:cxn>
                  <a:cxn ang="0">
                    <a:pos x="T9" y="T11"/>
                  </a:cxn>
                  <a:cxn ang="0">
                    <a:pos x="T13" y="T15"/>
                  </a:cxn>
                  <a:cxn ang="0">
                    <a:pos x="T17" y="T19"/>
                  </a:cxn>
                </a:cxnLst>
                <a:rect l="0" t="0" r="r" b="b"/>
                <a:pathLst>
                  <a:path w="13910" h="488">
                    <a:moveTo>
                      <a:pt x="0" y="488"/>
                    </a:moveTo>
                    <a:lnTo>
                      <a:pt x="13910" y="488"/>
                    </a:lnTo>
                    <a:lnTo>
                      <a:pt x="13910" y="0"/>
                    </a:lnTo>
                    <a:lnTo>
                      <a:pt x="0" y="0"/>
                    </a:lnTo>
                    <a:lnTo>
                      <a:pt x="0" y="488"/>
                    </a:lnTo>
                    <a:close/>
                  </a:path>
                </a:pathLst>
              </a:cu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03" name="Group 105"/>
            <p:cNvGrpSpPr>
              <a:grpSpLocks/>
            </p:cNvGrpSpPr>
            <p:nvPr/>
          </p:nvGrpSpPr>
          <p:grpSpPr bwMode="auto">
            <a:xfrm>
              <a:off x="862" y="3131"/>
              <a:ext cx="3349" cy="391"/>
              <a:chOff x="862" y="3131"/>
              <a:chExt cx="3349" cy="391"/>
            </a:xfrm>
          </p:grpSpPr>
          <p:sp>
            <p:nvSpPr>
              <p:cNvPr id="2134" name="Freeform 125"/>
              <p:cNvSpPr>
                <a:spLocks/>
              </p:cNvSpPr>
              <p:nvPr/>
            </p:nvSpPr>
            <p:spPr bwMode="auto">
              <a:xfrm>
                <a:off x="862" y="3131"/>
                <a:ext cx="3349" cy="391"/>
              </a:xfrm>
              <a:custGeom>
                <a:avLst/>
                <a:gdLst>
                  <a:gd name="T0" fmla="+- 0 1868 862"/>
                  <a:gd name="T1" fmla="*/ T0 w 3349"/>
                  <a:gd name="T2" fmla="+- 0 3138 3131"/>
                  <a:gd name="T3" fmla="*/ 3138 h 391"/>
                  <a:gd name="T4" fmla="+- 0 1762 862"/>
                  <a:gd name="T5" fmla="*/ T4 w 3349"/>
                  <a:gd name="T6" fmla="+- 0 3138 3131"/>
                  <a:gd name="T7" fmla="*/ 3138 h 391"/>
                  <a:gd name="T8" fmla="+- 0 1619 862"/>
                  <a:gd name="T9" fmla="*/ T8 w 3349"/>
                  <a:gd name="T10" fmla="+- 0 3511 3131"/>
                  <a:gd name="T11" fmla="*/ 3511 h 391"/>
                  <a:gd name="T12" fmla="+- 0 1721 862"/>
                  <a:gd name="T13" fmla="*/ T12 w 3349"/>
                  <a:gd name="T14" fmla="+- 0 3511 3131"/>
                  <a:gd name="T15" fmla="*/ 3511 h 391"/>
                  <a:gd name="T16" fmla="+- 0 1747 862"/>
                  <a:gd name="T17" fmla="*/ T16 w 3349"/>
                  <a:gd name="T18" fmla="+- 0 3446 3131"/>
                  <a:gd name="T19" fmla="*/ 3446 h 391"/>
                  <a:gd name="T20" fmla="+- 0 1984 862"/>
                  <a:gd name="T21" fmla="*/ T20 w 3349"/>
                  <a:gd name="T22" fmla="+- 0 3446 3131"/>
                  <a:gd name="T23" fmla="*/ 3446 h 391"/>
                  <a:gd name="T24" fmla="+- 0 1956 862"/>
                  <a:gd name="T25" fmla="*/ T24 w 3349"/>
                  <a:gd name="T26" fmla="+- 0 3372 3131"/>
                  <a:gd name="T27" fmla="*/ 3372 h 391"/>
                  <a:gd name="T28" fmla="+- 0 1774 862"/>
                  <a:gd name="T29" fmla="*/ T28 w 3349"/>
                  <a:gd name="T30" fmla="+- 0 3372 3131"/>
                  <a:gd name="T31" fmla="*/ 3372 h 391"/>
                  <a:gd name="T32" fmla="+- 0 1815 862"/>
                  <a:gd name="T33" fmla="*/ T32 w 3349"/>
                  <a:gd name="T34" fmla="+- 0 3254 3131"/>
                  <a:gd name="T35" fmla="*/ 3254 h 391"/>
                  <a:gd name="T36" fmla="+- 0 1911 862"/>
                  <a:gd name="T37" fmla="*/ T36 w 3349"/>
                  <a:gd name="T38" fmla="+- 0 3254 3131"/>
                  <a:gd name="T39" fmla="*/ 3254 h 391"/>
                  <a:gd name="T40" fmla="+- 0 1868 862"/>
                  <a:gd name="T41" fmla="*/ T40 w 3349"/>
                  <a:gd name="T42" fmla="+- 0 3138 3131"/>
                  <a:gd name="T43"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49" h="391">
                    <a:moveTo>
                      <a:pt x="1006" y="7"/>
                    </a:moveTo>
                    <a:lnTo>
                      <a:pt x="900" y="7"/>
                    </a:lnTo>
                    <a:lnTo>
                      <a:pt x="757" y="380"/>
                    </a:lnTo>
                    <a:lnTo>
                      <a:pt x="859" y="380"/>
                    </a:lnTo>
                    <a:lnTo>
                      <a:pt x="885" y="315"/>
                    </a:lnTo>
                    <a:lnTo>
                      <a:pt x="1122" y="315"/>
                    </a:lnTo>
                    <a:lnTo>
                      <a:pt x="1094" y="241"/>
                    </a:lnTo>
                    <a:lnTo>
                      <a:pt x="912" y="241"/>
                    </a:lnTo>
                    <a:lnTo>
                      <a:pt x="953" y="123"/>
                    </a:lnTo>
                    <a:lnTo>
                      <a:pt x="1049" y="123"/>
                    </a:lnTo>
                    <a:lnTo>
                      <a:pt x="1006"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24"/>
              <p:cNvSpPr>
                <a:spLocks/>
              </p:cNvSpPr>
              <p:nvPr/>
            </p:nvSpPr>
            <p:spPr bwMode="auto">
              <a:xfrm>
                <a:off x="862" y="3131"/>
                <a:ext cx="3349" cy="391"/>
              </a:xfrm>
              <a:custGeom>
                <a:avLst/>
                <a:gdLst>
                  <a:gd name="T0" fmla="+- 0 1984 862"/>
                  <a:gd name="T1" fmla="*/ T0 w 3349"/>
                  <a:gd name="T2" fmla="+- 0 3446 3131"/>
                  <a:gd name="T3" fmla="*/ 3446 h 391"/>
                  <a:gd name="T4" fmla="+- 0 1881 862"/>
                  <a:gd name="T5" fmla="*/ T4 w 3349"/>
                  <a:gd name="T6" fmla="+- 0 3446 3131"/>
                  <a:gd name="T7" fmla="*/ 3446 h 391"/>
                  <a:gd name="T8" fmla="+- 0 1905 862"/>
                  <a:gd name="T9" fmla="*/ T8 w 3349"/>
                  <a:gd name="T10" fmla="+- 0 3511 3131"/>
                  <a:gd name="T11" fmla="*/ 3511 h 391"/>
                  <a:gd name="T12" fmla="+- 0 2008 862"/>
                  <a:gd name="T13" fmla="*/ T12 w 3349"/>
                  <a:gd name="T14" fmla="+- 0 3511 3131"/>
                  <a:gd name="T15" fmla="*/ 3511 h 391"/>
                  <a:gd name="T16" fmla="+- 0 1984 862"/>
                  <a:gd name="T17" fmla="*/ T16 w 3349"/>
                  <a:gd name="T18" fmla="+- 0 3446 3131"/>
                  <a:gd name="T19" fmla="*/ 3446 h 391"/>
                </a:gdLst>
                <a:ahLst/>
                <a:cxnLst>
                  <a:cxn ang="0">
                    <a:pos x="T1" y="T3"/>
                  </a:cxn>
                  <a:cxn ang="0">
                    <a:pos x="T5" y="T7"/>
                  </a:cxn>
                  <a:cxn ang="0">
                    <a:pos x="T9" y="T11"/>
                  </a:cxn>
                  <a:cxn ang="0">
                    <a:pos x="T13" y="T15"/>
                  </a:cxn>
                  <a:cxn ang="0">
                    <a:pos x="T17" y="T19"/>
                  </a:cxn>
                </a:cxnLst>
                <a:rect l="0" t="0" r="r" b="b"/>
                <a:pathLst>
                  <a:path w="3349" h="391">
                    <a:moveTo>
                      <a:pt x="1122" y="315"/>
                    </a:moveTo>
                    <a:lnTo>
                      <a:pt x="1019" y="315"/>
                    </a:lnTo>
                    <a:lnTo>
                      <a:pt x="1043" y="380"/>
                    </a:lnTo>
                    <a:lnTo>
                      <a:pt x="1146" y="380"/>
                    </a:lnTo>
                    <a:lnTo>
                      <a:pt x="1122" y="315"/>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23"/>
              <p:cNvSpPr>
                <a:spLocks/>
              </p:cNvSpPr>
              <p:nvPr/>
            </p:nvSpPr>
            <p:spPr bwMode="auto">
              <a:xfrm>
                <a:off x="862" y="3131"/>
                <a:ext cx="3349" cy="391"/>
              </a:xfrm>
              <a:custGeom>
                <a:avLst/>
                <a:gdLst>
                  <a:gd name="T0" fmla="+- 0 1911 862"/>
                  <a:gd name="T1" fmla="*/ T0 w 3349"/>
                  <a:gd name="T2" fmla="+- 0 3254 3131"/>
                  <a:gd name="T3" fmla="*/ 3254 h 391"/>
                  <a:gd name="T4" fmla="+- 0 1815 862"/>
                  <a:gd name="T5" fmla="*/ T4 w 3349"/>
                  <a:gd name="T6" fmla="+- 0 3254 3131"/>
                  <a:gd name="T7" fmla="*/ 3254 h 391"/>
                  <a:gd name="T8" fmla="+- 0 1855 862"/>
                  <a:gd name="T9" fmla="*/ T8 w 3349"/>
                  <a:gd name="T10" fmla="+- 0 3372 3131"/>
                  <a:gd name="T11" fmla="*/ 3372 h 391"/>
                  <a:gd name="T12" fmla="+- 0 1956 862"/>
                  <a:gd name="T13" fmla="*/ T12 w 3349"/>
                  <a:gd name="T14" fmla="+- 0 3372 3131"/>
                  <a:gd name="T15" fmla="*/ 3372 h 391"/>
                  <a:gd name="T16" fmla="+- 0 1911 862"/>
                  <a:gd name="T17" fmla="*/ T16 w 3349"/>
                  <a:gd name="T18" fmla="+- 0 3254 3131"/>
                  <a:gd name="T19" fmla="*/ 3254 h 391"/>
                </a:gdLst>
                <a:ahLst/>
                <a:cxnLst>
                  <a:cxn ang="0">
                    <a:pos x="T1" y="T3"/>
                  </a:cxn>
                  <a:cxn ang="0">
                    <a:pos x="T5" y="T7"/>
                  </a:cxn>
                  <a:cxn ang="0">
                    <a:pos x="T9" y="T11"/>
                  </a:cxn>
                  <a:cxn ang="0">
                    <a:pos x="T13" y="T15"/>
                  </a:cxn>
                  <a:cxn ang="0">
                    <a:pos x="T17" y="T19"/>
                  </a:cxn>
                </a:cxnLst>
                <a:rect l="0" t="0" r="r" b="b"/>
                <a:pathLst>
                  <a:path w="3349" h="391">
                    <a:moveTo>
                      <a:pt x="1049" y="123"/>
                    </a:moveTo>
                    <a:lnTo>
                      <a:pt x="953" y="123"/>
                    </a:lnTo>
                    <a:lnTo>
                      <a:pt x="993" y="241"/>
                    </a:lnTo>
                    <a:lnTo>
                      <a:pt x="1094" y="241"/>
                    </a:lnTo>
                    <a:lnTo>
                      <a:pt x="1049" y="123"/>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22"/>
              <p:cNvSpPr>
                <a:spLocks/>
              </p:cNvSpPr>
              <p:nvPr/>
            </p:nvSpPr>
            <p:spPr bwMode="auto">
              <a:xfrm>
                <a:off x="862" y="3131"/>
                <a:ext cx="3349" cy="391"/>
              </a:xfrm>
              <a:custGeom>
                <a:avLst/>
                <a:gdLst>
                  <a:gd name="T0" fmla="+- 0 3569 862"/>
                  <a:gd name="T1" fmla="*/ T0 w 3349"/>
                  <a:gd name="T2" fmla="+- 0 3138 3131"/>
                  <a:gd name="T3" fmla="*/ 3138 h 391"/>
                  <a:gd name="T4" fmla="+- 0 3425 862"/>
                  <a:gd name="T5" fmla="*/ T4 w 3349"/>
                  <a:gd name="T6" fmla="+- 0 3138 3131"/>
                  <a:gd name="T7" fmla="*/ 3138 h 391"/>
                  <a:gd name="T8" fmla="+- 0 3425 862"/>
                  <a:gd name="T9" fmla="*/ T8 w 3349"/>
                  <a:gd name="T10" fmla="+- 0 3511 3131"/>
                  <a:gd name="T11" fmla="*/ 3511 h 391"/>
                  <a:gd name="T12" fmla="+- 0 3569 862"/>
                  <a:gd name="T13" fmla="*/ T12 w 3349"/>
                  <a:gd name="T14" fmla="+- 0 3511 3131"/>
                  <a:gd name="T15" fmla="*/ 3511 h 391"/>
                  <a:gd name="T16" fmla="+- 0 3584 862"/>
                  <a:gd name="T17" fmla="*/ T16 w 3349"/>
                  <a:gd name="T18" fmla="+- 0 3511 3131"/>
                  <a:gd name="T19" fmla="*/ 3511 h 391"/>
                  <a:gd name="T20" fmla="+- 0 3654 862"/>
                  <a:gd name="T21" fmla="*/ T20 w 3349"/>
                  <a:gd name="T22" fmla="+- 0 3490 3131"/>
                  <a:gd name="T23" fmla="*/ 3490 h 391"/>
                  <a:gd name="T24" fmla="+- 0 3717 862"/>
                  <a:gd name="T25" fmla="*/ T24 w 3349"/>
                  <a:gd name="T26" fmla="+- 0 3432 3131"/>
                  <a:gd name="T27" fmla="*/ 3432 h 391"/>
                  <a:gd name="T28" fmla="+- 0 3718 862"/>
                  <a:gd name="T29" fmla="*/ T28 w 3349"/>
                  <a:gd name="T30" fmla="+- 0 3430 3131"/>
                  <a:gd name="T31" fmla="*/ 3430 h 391"/>
                  <a:gd name="T32" fmla="+- 0 3522 862"/>
                  <a:gd name="T33" fmla="*/ T32 w 3349"/>
                  <a:gd name="T34" fmla="+- 0 3430 3131"/>
                  <a:gd name="T35" fmla="*/ 3430 h 391"/>
                  <a:gd name="T36" fmla="+- 0 3522 862"/>
                  <a:gd name="T37" fmla="*/ T36 w 3349"/>
                  <a:gd name="T38" fmla="+- 0 3219 3131"/>
                  <a:gd name="T39" fmla="*/ 3219 h 391"/>
                  <a:gd name="T40" fmla="+- 0 3719 862"/>
                  <a:gd name="T41" fmla="*/ T40 w 3349"/>
                  <a:gd name="T42" fmla="+- 0 3219 3131"/>
                  <a:gd name="T43" fmla="*/ 3219 h 391"/>
                  <a:gd name="T44" fmla="+- 0 3705 862"/>
                  <a:gd name="T45" fmla="*/ T44 w 3349"/>
                  <a:gd name="T46" fmla="+- 0 3201 3131"/>
                  <a:gd name="T47" fmla="*/ 3201 h 391"/>
                  <a:gd name="T48" fmla="+- 0 3643 862"/>
                  <a:gd name="T49" fmla="*/ T48 w 3349"/>
                  <a:gd name="T50" fmla="+- 0 3155 3131"/>
                  <a:gd name="T51" fmla="*/ 3155 h 391"/>
                  <a:gd name="T52" fmla="+- 0 3594 862"/>
                  <a:gd name="T53" fmla="*/ T52 w 3349"/>
                  <a:gd name="T54" fmla="+- 0 3140 3131"/>
                  <a:gd name="T55" fmla="*/ 3140 h 391"/>
                  <a:gd name="T56" fmla="+- 0 3569 862"/>
                  <a:gd name="T57" fmla="*/ T56 w 3349"/>
                  <a:gd name="T58" fmla="+- 0 3138 3131"/>
                  <a:gd name="T59"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349" h="391">
                    <a:moveTo>
                      <a:pt x="2707" y="7"/>
                    </a:moveTo>
                    <a:lnTo>
                      <a:pt x="2563" y="7"/>
                    </a:lnTo>
                    <a:lnTo>
                      <a:pt x="2563" y="380"/>
                    </a:lnTo>
                    <a:lnTo>
                      <a:pt x="2707" y="380"/>
                    </a:lnTo>
                    <a:lnTo>
                      <a:pt x="2722" y="380"/>
                    </a:lnTo>
                    <a:lnTo>
                      <a:pt x="2792" y="359"/>
                    </a:lnTo>
                    <a:lnTo>
                      <a:pt x="2855" y="301"/>
                    </a:lnTo>
                    <a:lnTo>
                      <a:pt x="2856" y="299"/>
                    </a:lnTo>
                    <a:lnTo>
                      <a:pt x="2660" y="299"/>
                    </a:lnTo>
                    <a:lnTo>
                      <a:pt x="2660" y="88"/>
                    </a:lnTo>
                    <a:lnTo>
                      <a:pt x="2857" y="88"/>
                    </a:lnTo>
                    <a:lnTo>
                      <a:pt x="2843" y="70"/>
                    </a:lnTo>
                    <a:lnTo>
                      <a:pt x="2781" y="24"/>
                    </a:lnTo>
                    <a:lnTo>
                      <a:pt x="2732" y="9"/>
                    </a:lnTo>
                    <a:lnTo>
                      <a:pt x="2707"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21"/>
              <p:cNvSpPr>
                <a:spLocks/>
              </p:cNvSpPr>
              <p:nvPr/>
            </p:nvSpPr>
            <p:spPr bwMode="auto">
              <a:xfrm>
                <a:off x="862" y="3131"/>
                <a:ext cx="3349" cy="391"/>
              </a:xfrm>
              <a:custGeom>
                <a:avLst/>
                <a:gdLst>
                  <a:gd name="T0" fmla="+- 0 3719 862"/>
                  <a:gd name="T1" fmla="*/ T0 w 3349"/>
                  <a:gd name="T2" fmla="+- 0 3219 3131"/>
                  <a:gd name="T3" fmla="*/ 3219 h 391"/>
                  <a:gd name="T4" fmla="+- 0 3545 862"/>
                  <a:gd name="T5" fmla="*/ T4 w 3349"/>
                  <a:gd name="T6" fmla="+- 0 3219 3131"/>
                  <a:gd name="T7" fmla="*/ 3219 h 391"/>
                  <a:gd name="T8" fmla="+- 0 3571 862"/>
                  <a:gd name="T9" fmla="*/ T8 w 3349"/>
                  <a:gd name="T10" fmla="+- 0 3222 3131"/>
                  <a:gd name="T11" fmla="*/ 3222 h 391"/>
                  <a:gd name="T12" fmla="+- 0 3594 862"/>
                  <a:gd name="T13" fmla="*/ T12 w 3349"/>
                  <a:gd name="T14" fmla="+- 0 3229 3131"/>
                  <a:gd name="T15" fmla="*/ 3229 h 391"/>
                  <a:gd name="T16" fmla="+- 0 3640 862"/>
                  <a:gd name="T17" fmla="*/ T16 w 3349"/>
                  <a:gd name="T18" fmla="+- 0 3272 3131"/>
                  <a:gd name="T19" fmla="*/ 3272 h 391"/>
                  <a:gd name="T20" fmla="+- 0 3652 862"/>
                  <a:gd name="T21" fmla="*/ T20 w 3349"/>
                  <a:gd name="T22" fmla="+- 0 3325 3131"/>
                  <a:gd name="T23" fmla="*/ 3325 h 391"/>
                  <a:gd name="T24" fmla="+- 0 3650 862"/>
                  <a:gd name="T25" fmla="*/ T24 w 3349"/>
                  <a:gd name="T26" fmla="+- 0 3343 3131"/>
                  <a:gd name="T27" fmla="*/ 3343 h 391"/>
                  <a:gd name="T28" fmla="+- 0 3614 862"/>
                  <a:gd name="T29" fmla="*/ T28 w 3349"/>
                  <a:gd name="T30" fmla="+- 0 3409 3131"/>
                  <a:gd name="T31" fmla="*/ 3409 h 391"/>
                  <a:gd name="T32" fmla="+- 0 3545 862"/>
                  <a:gd name="T33" fmla="*/ T32 w 3349"/>
                  <a:gd name="T34" fmla="+- 0 3430 3131"/>
                  <a:gd name="T35" fmla="*/ 3430 h 391"/>
                  <a:gd name="T36" fmla="+- 0 3718 862"/>
                  <a:gd name="T37" fmla="*/ T36 w 3349"/>
                  <a:gd name="T38" fmla="+- 0 3430 3131"/>
                  <a:gd name="T39" fmla="*/ 3430 h 391"/>
                  <a:gd name="T40" fmla="+- 0 3733 862"/>
                  <a:gd name="T41" fmla="*/ T40 w 3349"/>
                  <a:gd name="T42" fmla="+- 0 3407 3131"/>
                  <a:gd name="T43" fmla="*/ 3407 h 391"/>
                  <a:gd name="T44" fmla="+- 0 3743 862"/>
                  <a:gd name="T45" fmla="*/ T44 w 3349"/>
                  <a:gd name="T46" fmla="+- 0 3381 3131"/>
                  <a:gd name="T47" fmla="*/ 3381 h 391"/>
                  <a:gd name="T48" fmla="+- 0 3750 862"/>
                  <a:gd name="T49" fmla="*/ T48 w 3349"/>
                  <a:gd name="T50" fmla="+- 0 3353 3131"/>
                  <a:gd name="T51" fmla="*/ 3353 h 391"/>
                  <a:gd name="T52" fmla="+- 0 3752 862"/>
                  <a:gd name="T53" fmla="*/ T52 w 3349"/>
                  <a:gd name="T54" fmla="+- 0 3325 3131"/>
                  <a:gd name="T55" fmla="*/ 3325 h 391"/>
                  <a:gd name="T56" fmla="+- 0 3751 862"/>
                  <a:gd name="T57" fmla="*/ T56 w 3349"/>
                  <a:gd name="T58" fmla="+- 0 3304 3131"/>
                  <a:gd name="T59" fmla="*/ 3304 h 391"/>
                  <a:gd name="T60" fmla="+- 0 3748 862"/>
                  <a:gd name="T61" fmla="*/ T60 w 3349"/>
                  <a:gd name="T62" fmla="+- 0 3284 3131"/>
                  <a:gd name="T63" fmla="*/ 3284 h 391"/>
                  <a:gd name="T64" fmla="+- 0 3742 862"/>
                  <a:gd name="T65" fmla="*/ T64 w 3349"/>
                  <a:gd name="T66" fmla="+- 0 3263 3131"/>
                  <a:gd name="T67" fmla="*/ 3263 h 391"/>
                  <a:gd name="T68" fmla="+- 0 3733 862"/>
                  <a:gd name="T69" fmla="*/ T68 w 3349"/>
                  <a:gd name="T70" fmla="+- 0 3244 3131"/>
                  <a:gd name="T71" fmla="*/ 3244 h 391"/>
                  <a:gd name="T72" fmla="+- 0 3720 862"/>
                  <a:gd name="T73" fmla="*/ T72 w 3349"/>
                  <a:gd name="T74" fmla="+- 0 3221 3131"/>
                  <a:gd name="T75" fmla="*/ 3221 h 391"/>
                  <a:gd name="T76" fmla="+- 0 3719 862"/>
                  <a:gd name="T77" fmla="*/ T76 w 3349"/>
                  <a:gd name="T78" fmla="+- 0 3219 3131"/>
                  <a:gd name="T79" fmla="*/ 3219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349" h="391">
                    <a:moveTo>
                      <a:pt x="2857" y="88"/>
                    </a:moveTo>
                    <a:lnTo>
                      <a:pt x="2683" y="88"/>
                    </a:lnTo>
                    <a:lnTo>
                      <a:pt x="2709" y="91"/>
                    </a:lnTo>
                    <a:lnTo>
                      <a:pt x="2732" y="98"/>
                    </a:lnTo>
                    <a:lnTo>
                      <a:pt x="2778" y="141"/>
                    </a:lnTo>
                    <a:lnTo>
                      <a:pt x="2790" y="194"/>
                    </a:lnTo>
                    <a:lnTo>
                      <a:pt x="2788" y="212"/>
                    </a:lnTo>
                    <a:lnTo>
                      <a:pt x="2752" y="278"/>
                    </a:lnTo>
                    <a:lnTo>
                      <a:pt x="2683" y="299"/>
                    </a:lnTo>
                    <a:lnTo>
                      <a:pt x="2856" y="299"/>
                    </a:lnTo>
                    <a:lnTo>
                      <a:pt x="2871" y="276"/>
                    </a:lnTo>
                    <a:lnTo>
                      <a:pt x="2881" y="250"/>
                    </a:lnTo>
                    <a:lnTo>
                      <a:pt x="2888" y="222"/>
                    </a:lnTo>
                    <a:lnTo>
                      <a:pt x="2890" y="194"/>
                    </a:lnTo>
                    <a:lnTo>
                      <a:pt x="2889" y="173"/>
                    </a:lnTo>
                    <a:lnTo>
                      <a:pt x="2886" y="153"/>
                    </a:lnTo>
                    <a:lnTo>
                      <a:pt x="2880" y="132"/>
                    </a:lnTo>
                    <a:lnTo>
                      <a:pt x="2871" y="113"/>
                    </a:lnTo>
                    <a:lnTo>
                      <a:pt x="2858" y="90"/>
                    </a:lnTo>
                    <a:lnTo>
                      <a:pt x="2857" y="88"/>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20"/>
              <p:cNvSpPr>
                <a:spLocks/>
              </p:cNvSpPr>
              <p:nvPr/>
            </p:nvSpPr>
            <p:spPr bwMode="auto">
              <a:xfrm>
                <a:off x="862" y="3131"/>
                <a:ext cx="3349" cy="391"/>
              </a:xfrm>
              <a:custGeom>
                <a:avLst/>
                <a:gdLst>
                  <a:gd name="T0" fmla="+- 0 1005 862"/>
                  <a:gd name="T1" fmla="*/ T0 w 3349"/>
                  <a:gd name="T2" fmla="+- 0 3138 3131"/>
                  <a:gd name="T3" fmla="*/ 3138 h 391"/>
                  <a:gd name="T4" fmla="+- 0 862 862"/>
                  <a:gd name="T5" fmla="*/ T4 w 3349"/>
                  <a:gd name="T6" fmla="+- 0 3138 3131"/>
                  <a:gd name="T7" fmla="*/ 3138 h 391"/>
                  <a:gd name="T8" fmla="+- 0 862 862"/>
                  <a:gd name="T9" fmla="*/ T8 w 3349"/>
                  <a:gd name="T10" fmla="+- 0 3511 3131"/>
                  <a:gd name="T11" fmla="*/ 3511 h 391"/>
                  <a:gd name="T12" fmla="+- 0 1005 862"/>
                  <a:gd name="T13" fmla="*/ T12 w 3349"/>
                  <a:gd name="T14" fmla="+- 0 3511 3131"/>
                  <a:gd name="T15" fmla="*/ 3511 h 391"/>
                  <a:gd name="T16" fmla="+- 0 1020 862"/>
                  <a:gd name="T17" fmla="*/ T16 w 3349"/>
                  <a:gd name="T18" fmla="+- 0 3511 3131"/>
                  <a:gd name="T19" fmla="*/ 3511 h 391"/>
                  <a:gd name="T20" fmla="+- 0 1090 862"/>
                  <a:gd name="T21" fmla="*/ T20 w 3349"/>
                  <a:gd name="T22" fmla="+- 0 3490 3131"/>
                  <a:gd name="T23" fmla="*/ 3490 h 391"/>
                  <a:gd name="T24" fmla="+- 0 1154 862"/>
                  <a:gd name="T25" fmla="*/ T24 w 3349"/>
                  <a:gd name="T26" fmla="+- 0 3432 3131"/>
                  <a:gd name="T27" fmla="*/ 3432 h 391"/>
                  <a:gd name="T28" fmla="+- 0 1155 862"/>
                  <a:gd name="T29" fmla="*/ T28 w 3349"/>
                  <a:gd name="T30" fmla="+- 0 3430 3131"/>
                  <a:gd name="T31" fmla="*/ 3430 h 391"/>
                  <a:gd name="T32" fmla="+- 0 959 862"/>
                  <a:gd name="T33" fmla="*/ T32 w 3349"/>
                  <a:gd name="T34" fmla="+- 0 3430 3131"/>
                  <a:gd name="T35" fmla="*/ 3430 h 391"/>
                  <a:gd name="T36" fmla="+- 0 959 862"/>
                  <a:gd name="T37" fmla="*/ T36 w 3349"/>
                  <a:gd name="T38" fmla="+- 0 3219 3131"/>
                  <a:gd name="T39" fmla="*/ 3219 h 391"/>
                  <a:gd name="T40" fmla="+- 0 1156 862"/>
                  <a:gd name="T41" fmla="*/ T40 w 3349"/>
                  <a:gd name="T42" fmla="+- 0 3219 3131"/>
                  <a:gd name="T43" fmla="*/ 3219 h 391"/>
                  <a:gd name="T44" fmla="+- 0 1141 862"/>
                  <a:gd name="T45" fmla="*/ T44 w 3349"/>
                  <a:gd name="T46" fmla="+- 0 3201 3131"/>
                  <a:gd name="T47" fmla="*/ 3201 h 391"/>
                  <a:gd name="T48" fmla="+- 0 1080 862"/>
                  <a:gd name="T49" fmla="*/ T48 w 3349"/>
                  <a:gd name="T50" fmla="+- 0 3155 3131"/>
                  <a:gd name="T51" fmla="*/ 3155 h 391"/>
                  <a:gd name="T52" fmla="+- 0 1031 862"/>
                  <a:gd name="T53" fmla="*/ T52 w 3349"/>
                  <a:gd name="T54" fmla="+- 0 3140 3131"/>
                  <a:gd name="T55" fmla="*/ 3140 h 391"/>
                  <a:gd name="T56" fmla="+- 0 1005 862"/>
                  <a:gd name="T57" fmla="*/ T56 w 3349"/>
                  <a:gd name="T58" fmla="+- 0 3138 3131"/>
                  <a:gd name="T59"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349" h="391">
                    <a:moveTo>
                      <a:pt x="143" y="7"/>
                    </a:moveTo>
                    <a:lnTo>
                      <a:pt x="0" y="7"/>
                    </a:lnTo>
                    <a:lnTo>
                      <a:pt x="0" y="380"/>
                    </a:lnTo>
                    <a:lnTo>
                      <a:pt x="143" y="380"/>
                    </a:lnTo>
                    <a:lnTo>
                      <a:pt x="158" y="380"/>
                    </a:lnTo>
                    <a:lnTo>
                      <a:pt x="228" y="359"/>
                    </a:lnTo>
                    <a:lnTo>
                      <a:pt x="292" y="301"/>
                    </a:lnTo>
                    <a:lnTo>
                      <a:pt x="293" y="299"/>
                    </a:lnTo>
                    <a:lnTo>
                      <a:pt x="97" y="299"/>
                    </a:lnTo>
                    <a:lnTo>
                      <a:pt x="97" y="88"/>
                    </a:lnTo>
                    <a:lnTo>
                      <a:pt x="294" y="88"/>
                    </a:lnTo>
                    <a:lnTo>
                      <a:pt x="279" y="70"/>
                    </a:lnTo>
                    <a:lnTo>
                      <a:pt x="218" y="24"/>
                    </a:lnTo>
                    <a:lnTo>
                      <a:pt x="169" y="9"/>
                    </a:lnTo>
                    <a:lnTo>
                      <a:pt x="143"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19"/>
              <p:cNvSpPr>
                <a:spLocks/>
              </p:cNvSpPr>
              <p:nvPr/>
            </p:nvSpPr>
            <p:spPr bwMode="auto">
              <a:xfrm>
                <a:off x="862" y="3131"/>
                <a:ext cx="3349" cy="391"/>
              </a:xfrm>
              <a:custGeom>
                <a:avLst/>
                <a:gdLst>
                  <a:gd name="T0" fmla="+- 0 1156 862"/>
                  <a:gd name="T1" fmla="*/ T0 w 3349"/>
                  <a:gd name="T2" fmla="+- 0 3219 3131"/>
                  <a:gd name="T3" fmla="*/ 3219 h 391"/>
                  <a:gd name="T4" fmla="+- 0 981 862"/>
                  <a:gd name="T5" fmla="*/ T4 w 3349"/>
                  <a:gd name="T6" fmla="+- 0 3219 3131"/>
                  <a:gd name="T7" fmla="*/ 3219 h 391"/>
                  <a:gd name="T8" fmla="+- 0 1008 862"/>
                  <a:gd name="T9" fmla="*/ T8 w 3349"/>
                  <a:gd name="T10" fmla="+- 0 3222 3131"/>
                  <a:gd name="T11" fmla="*/ 3222 h 391"/>
                  <a:gd name="T12" fmla="+- 0 1031 862"/>
                  <a:gd name="T13" fmla="*/ T12 w 3349"/>
                  <a:gd name="T14" fmla="+- 0 3229 3131"/>
                  <a:gd name="T15" fmla="*/ 3229 h 391"/>
                  <a:gd name="T16" fmla="+- 0 1076 862"/>
                  <a:gd name="T17" fmla="*/ T16 w 3349"/>
                  <a:gd name="T18" fmla="+- 0 3272 3131"/>
                  <a:gd name="T19" fmla="*/ 3272 h 391"/>
                  <a:gd name="T20" fmla="+- 0 1089 862"/>
                  <a:gd name="T21" fmla="*/ T20 w 3349"/>
                  <a:gd name="T22" fmla="+- 0 3325 3131"/>
                  <a:gd name="T23" fmla="*/ 3325 h 391"/>
                  <a:gd name="T24" fmla="+- 0 1087 862"/>
                  <a:gd name="T25" fmla="*/ T24 w 3349"/>
                  <a:gd name="T26" fmla="+- 0 3343 3131"/>
                  <a:gd name="T27" fmla="*/ 3343 h 391"/>
                  <a:gd name="T28" fmla="+- 0 1051 862"/>
                  <a:gd name="T29" fmla="*/ T28 w 3349"/>
                  <a:gd name="T30" fmla="+- 0 3409 3131"/>
                  <a:gd name="T31" fmla="*/ 3409 h 391"/>
                  <a:gd name="T32" fmla="+- 0 981 862"/>
                  <a:gd name="T33" fmla="*/ T32 w 3349"/>
                  <a:gd name="T34" fmla="+- 0 3430 3131"/>
                  <a:gd name="T35" fmla="*/ 3430 h 391"/>
                  <a:gd name="T36" fmla="+- 0 1155 862"/>
                  <a:gd name="T37" fmla="*/ T36 w 3349"/>
                  <a:gd name="T38" fmla="+- 0 3430 3131"/>
                  <a:gd name="T39" fmla="*/ 3430 h 391"/>
                  <a:gd name="T40" fmla="+- 0 1169 862"/>
                  <a:gd name="T41" fmla="*/ T40 w 3349"/>
                  <a:gd name="T42" fmla="+- 0 3407 3131"/>
                  <a:gd name="T43" fmla="*/ 3407 h 391"/>
                  <a:gd name="T44" fmla="+- 0 1180 862"/>
                  <a:gd name="T45" fmla="*/ T44 w 3349"/>
                  <a:gd name="T46" fmla="+- 0 3381 3131"/>
                  <a:gd name="T47" fmla="*/ 3381 h 391"/>
                  <a:gd name="T48" fmla="+- 0 1187 862"/>
                  <a:gd name="T49" fmla="*/ T48 w 3349"/>
                  <a:gd name="T50" fmla="+- 0 3353 3131"/>
                  <a:gd name="T51" fmla="*/ 3353 h 391"/>
                  <a:gd name="T52" fmla="+- 0 1189 862"/>
                  <a:gd name="T53" fmla="*/ T52 w 3349"/>
                  <a:gd name="T54" fmla="+- 0 3325 3131"/>
                  <a:gd name="T55" fmla="*/ 3325 h 391"/>
                  <a:gd name="T56" fmla="+- 0 1188 862"/>
                  <a:gd name="T57" fmla="*/ T56 w 3349"/>
                  <a:gd name="T58" fmla="+- 0 3304 3131"/>
                  <a:gd name="T59" fmla="*/ 3304 h 391"/>
                  <a:gd name="T60" fmla="+- 0 1184 862"/>
                  <a:gd name="T61" fmla="*/ T60 w 3349"/>
                  <a:gd name="T62" fmla="+- 0 3284 3131"/>
                  <a:gd name="T63" fmla="*/ 3284 h 391"/>
                  <a:gd name="T64" fmla="+- 0 1178 862"/>
                  <a:gd name="T65" fmla="*/ T64 w 3349"/>
                  <a:gd name="T66" fmla="+- 0 3263 3131"/>
                  <a:gd name="T67" fmla="*/ 3263 h 391"/>
                  <a:gd name="T68" fmla="+- 0 1170 862"/>
                  <a:gd name="T69" fmla="*/ T68 w 3349"/>
                  <a:gd name="T70" fmla="+- 0 3244 3131"/>
                  <a:gd name="T71" fmla="*/ 3244 h 391"/>
                  <a:gd name="T72" fmla="+- 0 1157 862"/>
                  <a:gd name="T73" fmla="*/ T72 w 3349"/>
                  <a:gd name="T74" fmla="+- 0 3221 3131"/>
                  <a:gd name="T75" fmla="*/ 3221 h 391"/>
                  <a:gd name="T76" fmla="+- 0 1156 862"/>
                  <a:gd name="T77" fmla="*/ T76 w 3349"/>
                  <a:gd name="T78" fmla="+- 0 3219 3131"/>
                  <a:gd name="T79" fmla="*/ 3219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349" h="391">
                    <a:moveTo>
                      <a:pt x="294" y="88"/>
                    </a:moveTo>
                    <a:lnTo>
                      <a:pt x="119" y="88"/>
                    </a:lnTo>
                    <a:lnTo>
                      <a:pt x="146" y="91"/>
                    </a:lnTo>
                    <a:lnTo>
                      <a:pt x="169" y="98"/>
                    </a:lnTo>
                    <a:lnTo>
                      <a:pt x="214" y="141"/>
                    </a:lnTo>
                    <a:lnTo>
                      <a:pt x="227" y="194"/>
                    </a:lnTo>
                    <a:lnTo>
                      <a:pt x="225" y="212"/>
                    </a:lnTo>
                    <a:lnTo>
                      <a:pt x="189" y="278"/>
                    </a:lnTo>
                    <a:lnTo>
                      <a:pt x="119" y="299"/>
                    </a:lnTo>
                    <a:lnTo>
                      <a:pt x="293" y="299"/>
                    </a:lnTo>
                    <a:lnTo>
                      <a:pt x="307" y="276"/>
                    </a:lnTo>
                    <a:lnTo>
                      <a:pt x="318" y="250"/>
                    </a:lnTo>
                    <a:lnTo>
                      <a:pt x="325" y="222"/>
                    </a:lnTo>
                    <a:lnTo>
                      <a:pt x="327" y="194"/>
                    </a:lnTo>
                    <a:lnTo>
                      <a:pt x="326" y="173"/>
                    </a:lnTo>
                    <a:lnTo>
                      <a:pt x="322" y="153"/>
                    </a:lnTo>
                    <a:lnTo>
                      <a:pt x="316" y="132"/>
                    </a:lnTo>
                    <a:lnTo>
                      <a:pt x="308" y="113"/>
                    </a:lnTo>
                    <a:lnTo>
                      <a:pt x="295" y="90"/>
                    </a:lnTo>
                    <a:lnTo>
                      <a:pt x="294" y="88"/>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18"/>
              <p:cNvSpPr>
                <a:spLocks/>
              </p:cNvSpPr>
              <p:nvPr/>
            </p:nvSpPr>
            <p:spPr bwMode="auto">
              <a:xfrm>
                <a:off x="862" y="3131"/>
                <a:ext cx="3349" cy="391"/>
              </a:xfrm>
              <a:custGeom>
                <a:avLst/>
                <a:gdLst>
                  <a:gd name="T0" fmla="+- 0 2952 862"/>
                  <a:gd name="T1" fmla="*/ T0 w 3349"/>
                  <a:gd name="T2" fmla="+- 0 3138 3131"/>
                  <a:gd name="T3" fmla="*/ 3138 h 391"/>
                  <a:gd name="T4" fmla="+- 0 2801 862"/>
                  <a:gd name="T5" fmla="*/ T4 w 3349"/>
                  <a:gd name="T6" fmla="+- 0 3138 3131"/>
                  <a:gd name="T7" fmla="*/ 3138 h 391"/>
                  <a:gd name="T8" fmla="+- 0 2801 862"/>
                  <a:gd name="T9" fmla="*/ T8 w 3349"/>
                  <a:gd name="T10" fmla="+- 0 3511 3131"/>
                  <a:gd name="T11" fmla="*/ 3511 h 391"/>
                  <a:gd name="T12" fmla="+- 0 2898 862"/>
                  <a:gd name="T13" fmla="*/ T12 w 3349"/>
                  <a:gd name="T14" fmla="+- 0 3511 3131"/>
                  <a:gd name="T15" fmla="*/ 3511 h 391"/>
                  <a:gd name="T16" fmla="+- 0 2898 862"/>
                  <a:gd name="T17" fmla="*/ T16 w 3349"/>
                  <a:gd name="T18" fmla="+- 0 3368 3131"/>
                  <a:gd name="T19" fmla="*/ 3368 h 391"/>
                  <a:gd name="T20" fmla="+- 0 3002 862"/>
                  <a:gd name="T21" fmla="*/ T20 w 3349"/>
                  <a:gd name="T22" fmla="+- 0 3368 3131"/>
                  <a:gd name="T23" fmla="*/ 3368 h 391"/>
                  <a:gd name="T24" fmla="+- 0 2994 862"/>
                  <a:gd name="T25" fmla="*/ T24 w 3349"/>
                  <a:gd name="T26" fmla="+- 0 3358 3131"/>
                  <a:gd name="T27" fmla="*/ 3358 h 391"/>
                  <a:gd name="T28" fmla="+- 0 3010 862"/>
                  <a:gd name="T29" fmla="*/ T28 w 3349"/>
                  <a:gd name="T30" fmla="+- 0 3354 3131"/>
                  <a:gd name="T31" fmla="*/ 3354 h 391"/>
                  <a:gd name="T32" fmla="+- 0 3024 862"/>
                  <a:gd name="T33" fmla="*/ T32 w 3349"/>
                  <a:gd name="T34" fmla="+- 0 3348 3131"/>
                  <a:gd name="T35" fmla="*/ 3348 h 391"/>
                  <a:gd name="T36" fmla="+- 0 3036 862"/>
                  <a:gd name="T37" fmla="*/ T36 w 3349"/>
                  <a:gd name="T38" fmla="+- 0 3341 3131"/>
                  <a:gd name="T39" fmla="*/ 3341 h 391"/>
                  <a:gd name="T40" fmla="+- 0 3046 862"/>
                  <a:gd name="T41" fmla="*/ T40 w 3349"/>
                  <a:gd name="T42" fmla="+- 0 3332 3131"/>
                  <a:gd name="T43" fmla="*/ 3332 h 391"/>
                  <a:gd name="T44" fmla="+- 0 3059 862"/>
                  <a:gd name="T45" fmla="*/ T44 w 3349"/>
                  <a:gd name="T46" fmla="+- 0 3316 3131"/>
                  <a:gd name="T47" fmla="*/ 3316 h 391"/>
                  <a:gd name="T48" fmla="+- 0 3065 862"/>
                  <a:gd name="T49" fmla="*/ T48 w 3349"/>
                  <a:gd name="T50" fmla="+- 0 3305 3131"/>
                  <a:gd name="T51" fmla="*/ 3305 h 391"/>
                  <a:gd name="T52" fmla="+- 0 2898 862"/>
                  <a:gd name="T53" fmla="*/ T52 w 3349"/>
                  <a:gd name="T54" fmla="+- 0 3305 3131"/>
                  <a:gd name="T55" fmla="*/ 3305 h 391"/>
                  <a:gd name="T56" fmla="+- 0 2898 862"/>
                  <a:gd name="T57" fmla="*/ T56 w 3349"/>
                  <a:gd name="T58" fmla="+- 0 3212 3131"/>
                  <a:gd name="T59" fmla="*/ 3212 h 391"/>
                  <a:gd name="T60" fmla="+- 0 3069 862"/>
                  <a:gd name="T61" fmla="*/ T60 w 3349"/>
                  <a:gd name="T62" fmla="+- 0 3212 3131"/>
                  <a:gd name="T63" fmla="*/ 3212 h 391"/>
                  <a:gd name="T64" fmla="+- 0 3061 862"/>
                  <a:gd name="T65" fmla="*/ T64 w 3349"/>
                  <a:gd name="T66" fmla="+- 0 3195 3131"/>
                  <a:gd name="T67" fmla="*/ 3195 h 391"/>
                  <a:gd name="T68" fmla="+- 0 3050 862"/>
                  <a:gd name="T69" fmla="*/ T68 w 3349"/>
                  <a:gd name="T70" fmla="+- 0 3178 3131"/>
                  <a:gd name="T71" fmla="*/ 3178 h 391"/>
                  <a:gd name="T72" fmla="+- 0 3032 862"/>
                  <a:gd name="T73" fmla="*/ T72 w 3349"/>
                  <a:gd name="T74" fmla="+- 0 3161 3131"/>
                  <a:gd name="T75" fmla="*/ 3161 h 391"/>
                  <a:gd name="T76" fmla="+- 0 3010 862"/>
                  <a:gd name="T77" fmla="*/ T76 w 3349"/>
                  <a:gd name="T78" fmla="+- 0 3148 3131"/>
                  <a:gd name="T79" fmla="*/ 3148 h 391"/>
                  <a:gd name="T80" fmla="+- 0 2983 862"/>
                  <a:gd name="T81" fmla="*/ T80 w 3349"/>
                  <a:gd name="T82" fmla="+- 0 3141 3131"/>
                  <a:gd name="T83" fmla="*/ 3141 h 391"/>
                  <a:gd name="T84" fmla="+- 0 2952 862"/>
                  <a:gd name="T85" fmla="*/ T84 w 3349"/>
                  <a:gd name="T86" fmla="+- 0 3138 3131"/>
                  <a:gd name="T87"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349" h="391">
                    <a:moveTo>
                      <a:pt x="2090" y="7"/>
                    </a:moveTo>
                    <a:lnTo>
                      <a:pt x="1939" y="7"/>
                    </a:lnTo>
                    <a:lnTo>
                      <a:pt x="1939" y="380"/>
                    </a:lnTo>
                    <a:lnTo>
                      <a:pt x="2036" y="380"/>
                    </a:lnTo>
                    <a:lnTo>
                      <a:pt x="2036" y="237"/>
                    </a:lnTo>
                    <a:lnTo>
                      <a:pt x="2140" y="237"/>
                    </a:lnTo>
                    <a:lnTo>
                      <a:pt x="2132" y="227"/>
                    </a:lnTo>
                    <a:lnTo>
                      <a:pt x="2148" y="223"/>
                    </a:lnTo>
                    <a:lnTo>
                      <a:pt x="2162" y="217"/>
                    </a:lnTo>
                    <a:lnTo>
                      <a:pt x="2174" y="210"/>
                    </a:lnTo>
                    <a:lnTo>
                      <a:pt x="2184" y="201"/>
                    </a:lnTo>
                    <a:lnTo>
                      <a:pt x="2197" y="185"/>
                    </a:lnTo>
                    <a:lnTo>
                      <a:pt x="2203" y="174"/>
                    </a:lnTo>
                    <a:lnTo>
                      <a:pt x="2036" y="174"/>
                    </a:lnTo>
                    <a:lnTo>
                      <a:pt x="2036" y="81"/>
                    </a:lnTo>
                    <a:lnTo>
                      <a:pt x="2207" y="81"/>
                    </a:lnTo>
                    <a:lnTo>
                      <a:pt x="2199" y="64"/>
                    </a:lnTo>
                    <a:lnTo>
                      <a:pt x="2188" y="47"/>
                    </a:lnTo>
                    <a:lnTo>
                      <a:pt x="2170" y="30"/>
                    </a:lnTo>
                    <a:lnTo>
                      <a:pt x="2148" y="17"/>
                    </a:lnTo>
                    <a:lnTo>
                      <a:pt x="2121" y="10"/>
                    </a:lnTo>
                    <a:lnTo>
                      <a:pt x="2090"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17"/>
              <p:cNvSpPr>
                <a:spLocks/>
              </p:cNvSpPr>
              <p:nvPr/>
            </p:nvSpPr>
            <p:spPr bwMode="auto">
              <a:xfrm>
                <a:off x="862" y="3131"/>
                <a:ext cx="3349" cy="391"/>
              </a:xfrm>
              <a:custGeom>
                <a:avLst/>
                <a:gdLst>
                  <a:gd name="T0" fmla="+- 0 3002 862"/>
                  <a:gd name="T1" fmla="*/ T0 w 3349"/>
                  <a:gd name="T2" fmla="+- 0 3368 3131"/>
                  <a:gd name="T3" fmla="*/ 3368 h 391"/>
                  <a:gd name="T4" fmla="+- 0 2898 862"/>
                  <a:gd name="T5" fmla="*/ T4 w 3349"/>
                  <a:gd name="T6" fmla="+- 0 3368 3131"/>
                  <a:gd name="T7" fmla="*/ 3368 h 391"/>
                  <a:gd name="T8" fmla="+- 0 2991 862"/>
                  <a:gd name="T9" fmla="*/ T8 w 3349"/>
                  <a:gd name="T10" fmla="+- 0 3511 3131"/>
                  <a:gd name="T11" fmla="*/ 3511 h 391"/>
                  <a:gd name="T12" fmla="+- 0 3111 862"/>
                  <a:gd name="T13" fmla="*/ T12 w 3349"/>
                  <a:gd name="T14" fmla="+- 0 3511 3131"/>
                  <a:gd name="T15" fmla="*/ 3511 h 391"/>
                  <a:gd name="T16" fmla="+- 0 3002 862"/>
                  <a:gd name="T17" fmla="*/ T16 w 3349"/>
                  <a:gd name="T18" fmla="+- 0 3368 3131"/>
                  <a:gd name="T19" fmla="*/ 3368 h 391"/>
                </a:gdLst>
                <a:ahLst/>
                <a:cxnLst>
                  <a:cxn ang="0">
                    <a:pos x="T1" y="T3"/>
                  </a:cxn>
                  <a:cxn ang="0">
                    <a:pos x="T5" y="T7"/>
                  </a:cxn>
                  <a:cxn ang="0">
                    <a:pos x="T9" y="T11"/>
                  </a:cxn>
                  <a:cxn ang="0">
                    <a:pos x="T13" y="T15"/>
                  </a:cxn>
                  <a:cxn ang="0">
                    <a:pos x="T17" y="T19"/>
                  </a:cxn>
                </a:cxnLst>
                <a:rect l="0" t="0" r="r" b="b"/>
                <a:pathLst>
                  <a:path w="3349" h="391">
                    <a:moveTo>
                      <a:pt x="2140" y="237"/>
                    </a:moveTo>
                    <a:lnTo>
                      <a:pt x="2036" y="237"/>
                    </a:lnTo>
                    <a:lnTo>
                      <a:pt x="2129" y="380"/>
                    </a:lnTo>
                    <a:lnTo>
                      <a:pt x="2249" y="380"/>
                    </a:lnTo>
                    <a:lnTo>
                      <a:pt x="2140" y="23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16"/>
              <p:cNvSpPr>
                <a:spLocks/>
              </p:cNvSpPr>
              <p:nvPr/>
            </p:nvSpPr>
            <p:spPr bwMode="auto">
              <a:xfrm>
                <a:off x="862" y="3131"/>
                <a:ext cx="3349" cy="391"/>
              </a:xfrm>
              <a:custGeom>
                <a:avLst/>
                <a:gdLst>
                  <a:gd name="T0" fmla="+- 0 3069 862"/>
                  <a:gd name="T1" fmla="*/ T0 w 3349"/>
                  <a:gd name="T2" fmla="+- 0 3212 3131"/>
                  <a:gd name="T3" fmla="*/ 3212 h 391"/>
                  <a:gd name="T4" fmla="+- 0 2916 862"/>
                  <a:gd name="T5" fmla="*/ T4 w 3349"/>
                  <a:gd name="T6" fmla="+- 0 3212 3131"/>
                  <a:gd name="T7" fmla="*/ 3212 h 391"/>
                  <a:gd name="T8" fmla="+- 0 2931 862"/>
                  <a:gd name="T9" fmla="*/ T8 w 3349"/>
                  <a:gd name="T10" fmla="+- 0 3213 3131"/>
                  <a:gd name="T11" fmla="*/ 3213 h 391"/>
                  <a:gd name="T12" fmla="+- 0 2943 862"/>
                  <a:gd name="T13" fmla="*/ T12 w 3349"/>
                  <a:gd name="T14" fmla="+- 0 3215 3131"/>
                  <a:gd name="T15" fmla="*/ 3215 h 391"/>
                  <a:gd name="T16" fmla="+- 0 2953 862"/>
                  <a:gd name="T17" fmla="*/ T16 w 3349"/>
                  <a:gd name="T18" fmla="+- 0 3219 3131"/>
                  <a:gd name="T19" fmla="*/ 3219 h 391"/>
                  <a:gd name="T20" fmla="+- 0 2961 862"/>
                  <a:gd name="T21" fmla="*/ T20 w 3349"/>
                  <a:gd name="T22" fmla="+- 0 3225 3131"/>
                  <a:gd name="T23" fmla="*/ 3225 h 391"/>
                  <a:gd name="T24" fmla="+- 0 2970 862"/>
                  <a:gd name="T25" fmla="*/ T24 w 3349"/>
                  <a:gd name="T26" fmla="+- 0 3234 3131"/>
                  <a:gd name="T27" fmla="*/ 3234 h 391"/>
                  <a:gd name="T28" fmla="+- 0 2975 862"/>
                  <a:gd name="T29" fmla="*/ T28 w 3349"/>
                  <a:gd name="T30" fmla="+- 0 3245 3131"/>
                  <a:gd name="T31" fmla="*/ 3245 h 391"/>
                  <a:gd name="T32" fmla="+- 0 2975 862"/>
                  <a:gd name="T33" fmla="*/ T32 w 3349"/>
                  <a:gd name="T34" fmla="+- 0 3272 3131"/>
                  <a:gd name="T35" fmla="*/ 3272 h 391"/>
                  <a:gd name="T36" fmla="+- 0 2916 862"/>
                  <a:gd name="T37" fmla="*/ T36 w 3349"/>
                  <a:gd name="T38" fmla="+- 0 3305 3131"/>
                  <a:gd name="T39" fmla="*/ 3305 h 391"/>
                  <a:gd name="T40" fmla="+- 0 3065 862"/>
                  <a:gd name="T41" fmla="*/ T40 w 3349"/>
                  <a:gd name="T42" fmla="+- 0 3305 3131"/>
                  <a:gd name="T43" fmla="*/ 3305 h 391"/>
                  <a:gd name="T44" fmla="+- 0 3068 862"/>
                  <a:gd name="T45" fmla="*/ T44 w 3349"/>
                  <a:gd name="T46" fmla="+- 0 3298 3131"/>
                  <a:gd name="T47" fmla="*/ 3298 h 391"/>
                  <a:gd name="T48" fmla="+- 0 3074 862"/>
                  <a:gd name="T49" fmla="*/ T48 w 3349"/>
                  <a:gd name="T50" fmla="+- 0 3277 3131"/>
                  <a:gd name="T51" fmla="*/ 3277 h 391"/>
                  <a:gd name="T52" fmla="+- 0 3076 862"/>
                  <a:gd name="T53" fmla="*/ T52 w 3349"/>
                  <a:gd name="T54" fmla="+- 0 3253 3131"/>
                  <a:gd name="T55" fmla="*/ 3253 h 391"/>
                  <a:gd name="T56" fmla="+- 0 3074 862"/>
                  <a:gd name="T57" fmla="*/ T56 w 3349"/>
                  <a:gd name="T58" fmla="+- 0 3232 3131"/>
                  <a:gd name="T59" fmla="*/ 3232 h 391"/>
                  <a:gd name="T60" fmla="+- 0 3069 862"/>
                  <a:gd name="T61" fmla="*/ T60 w 3349"/>
                  <a:gd name="T62" fmla="+- 0 3213 3131"/>
                  <a:gd name="T63" fmla="*/ 3213 h 391"/>
                  <a:gd name="T64" fmla="+- 0 3069 862"/>
                  <a:gd name="T65" fmla="*/ T64 w 3349"/>
                  <a:gd name="T66" fmla="+- 0 3212 3131"/>
                  <a:gd name="T67" fmla="*/ 3212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349" h="391">
                    <a:moveTo>
                      <a:pt x="2207" y="81"/>
                    </a:moveTo>
                    <a:lnTo>
                      <a:pt x="2054" y="81"/>
                    </a:lnTo>
                    <a:lnTo>
                      <a:pt x="2069" y="82"/>
                    </a:lnTo>
                    <a:lnTo>
                      <a:pt x="2081" y="84"/>
                    </a:lnTo>
                    <a:lnTo>
                      <a:pt x="2091" y="88"/>
                    </a:lnTo>
                    <a:lnTo>
                      <a:pt x="2099" y="94"/>
                    </a:lnTo>
                    <a:lnTo>
                      <a:pt x="2108" y="103"/>
                    </a:lnTo>
                    <a:lnTo>
                      <a:pt x="2113" y="114"/>
                    </a:lnTo>
                    <a:lnTo>
                      <a:pt x="2113" y="141"/>
                    </a:lnTo>
                    <a:lnTo>
                      <a:pt x="2054" y="174"/>
                    </a:lnTo>
                    <a:lnTo>
                      <a:pt x="2203" y="174"/>
                    </a:lnTo>
                    <a:lnTo>
                      <a:pt x="2206" y="167"/>
                    </a:lnTo>
                    <a:lnTo>
                      <a:pt x="2212" y="146"/>
                    </a:lnTo>
                    <a:lnTo>
                      <a:pt x="2214" y="122"/>
                    </a:lnTo>
                    <a:lnTo>
                      <a:pt x="2212" y="101"/>
                    </a:lnTo>
                    <a:lnTo>
                      <a:pt x="2207" y="82"/>
                    </a:lnTo>
                    <a:lnTo>
                      <a:pt x="2207" y="81"/>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15"/>
              <p:cNvSpPr>
                <a:spLocks/>
              </p:cNvSpPr>
              <p:nvPr/>
            </p:nvSpPr>
            <p:spPr bwMode="auto">
              <a:xfrm>
                <a:off x="862" y="3131"/>
                <a:ext cx="3349" cy="391"/>
              </a:xfrm>
              <a:custGeom>
                <a:avLst/>
                <a:gdLst>
                  <a:gd name="T0" fmla="+- 0 4130 862"/>
                  <a:gd name="T1" fmla="*/ T0 w 3349"/>
                  <a:gd name="T2" fmla="+- 0 3219 3131"/>
                  <a:gd name="T3" fmla="*/ 3219 h 391"/>
                  <a:gd name="T4" fmla="+- 0 4033 862"/>
                  <a:gd name="T5" fmla="*/ T4 w 3349"/>
                  <a:gd name="T6" fmla="+- 0 3219 3131"/>
                  <a:gd name="T7" fmla="*/ 3219 h 391"/>
                  <a:gd name="T8" fmla="+- 0 4033 862"/>
                  <a:gd name="T9" fmla="*/ T8 w 3349"/>
                  <a:gd name="T10" fmla="+- 0 3511 3131"/>
                  <a:gd name="T11" fmla="*/ 3511 h 391"/>
                  <a:gd name="T12" fmla="+- 0 4130 862"/>
                  <a:gd name="T13" fmla="*/ T12 w 3349"/>
                  <a:gd name="T14" fmla="+- 0 3511 3131"/>
                  <a:gd name="T15" fmla="*/ 3511 h 391"/>
                  <a:gd name="T16" fmla="+- 0 4130 862"/>
                  <a:gd name="T17" fmla="*/ T16 w 3349"/>
                  <a:gd name="T18" fmla="+- 0 3219 3131"/>
                  <a:gd name="T19" fmla="*/ 3219 h 391"/>
                </a:gdLst>
                <a:ahLst/>
                <a:cxnLst>
                  <a:cxn ang="0">
                    <a:pos x="T1" y="T3"/>
                  </a:cxn>
                  <a:cxn ang="0">
                    <a:pos x="T5" y="T7"/>
                  </a:cxn>
                  <a:cxn ang="0">
                    <a:pos x="T9" y="T11"/>
                  </a:cxn>
                  <a:cxn ang="0">
                    <a:pos x="T13" y="T15"/>
                  </a:cxn>
                  <a:cxn ang="0">
                    <a:pos x="T17" y="T19"/>
                  </a:cxn>
                </a:cxnLst>
                <a:rect l="0" t="0" r="r" b="b"/>
                <a:pathLst>
                  <a:path w="3349" h="391">
                    <a:moveTo>
                      <a:pt x="3268" y="88"/>
                    </a:moveTo>
                    <a:lnTo>
                      <a:pt x="3171" y="88"/>
                    </a:lnTo>
                    <a:lnTo>
                      <a:pt x="3171" y="380"/>
                    </a:lnTo>
                    <a:lnTo>
                      <a:pt x="3268" y="380"/>
                    </a:lnTo>
                    <a:lnTo>
                      <a:pt x="3268" y="88"/>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114"/>
              <p:cNvSpPr>
                <a:spLocks/>
              </p:cNvSpPr>
              <p:nvPr/>
            </p:nvSpPr>
            <p:spPr bwMode="auto">
              <a:xfrm>
                <a:off x="862" y="3131"/>
                <a:ext cx="3349" cy="391"/>
              </a:xfrm>
              <a:custGeom>
                <a:avLst/>
                <a:gdLst>
                  <a:gd name="T0" fmla="+- 0 4210 862"/>
                  <a:gd name="T1" fmla="*/ T0 w 3349"/>
                  <a:gd name="T2" fmla="+- 0 3138 3131"/>
                  <a:gd name="T3" fmla="*/ 3138 h 391"/>
                  <a:gd name="T4" fmla="+- 0 3954 862"/>
                  <a:gd name="T5" fmla="*/ T4 w 3349"/>
                  <a:gd name="T6" fmla="+- 0 3138 3131"/>
                  <a:gd name="T7" fmla="*/ 3138 h 391"/>
                  <a:gd name="T8" fmla="+- 0 3954 862"/>
                  <a:gd name="T9" fmla="*/ T8 w 3349"/>
                  <a:gd name="T10" fmla="+- 0 3219 3131"/>
                  <a:gd name="T11" fmla="*/ 3219 h 391"/>
                  <a:gd name="T12" fmla="+- 0 4210 862"/>
                  <a:gd name="T13" fmla="*/ T12 w 3349"/>
                  <a:gd name="T14" fmla="+- 0 3219 3131"/>
                  <a:gd name="T15" fmla="*/ 3219 h 391"/>
                  <a:gd name="T16" fmla="+- 0 4210 862"/>
                  <a:gd name="T17" fmla="*/ T16 w 3349"/>
                  <a:gd name="T18" fmla="+- 0 3138 3131"/>
                  <a:gd name="T19" fmla="*/ 3138 h 391"/>
                </a:gdLst>
                <a:ahLst/>
                <a:cxnLst>
                  <a:cxn ang="0">
                    <a:pos x="T1" y="T3"/>
                  </a:cxn>
                  <a:cxn ang="0">
                    <a:pos x="T5" y="T7"/>
                  </a:cxn>
                  <a:cxn ang="0">
                    <a:pos x="T9" y="T11"/>
                  </a:cxn>
                  <a:cxn ang="0">
                    <a:pos x="T13" y="T15"/>
                  </a:cxn>
                  <a:cxn ang="0">
                    <a:pos x="T17" y="T19"/>
                  </a:cxn>
                </a:cxnLst>
                <a:rect l="0" t="0" r="r" b="b"/>
                <a:pathLst>
                  <a:path w="3349" h="391">
                    <a:moveTo>
                      <a:pt x="3348" y="7"/>
                    </a:moveTo>
                    <a:lnTo>
                      <a:pt x="3092" y="7"/>
                    </a:lnTo>
                    <a:lnTo>
                      <a:pt x="3092" y="88"/>
                    </a:lnTo>
                    <a:lnTo>
                      <a:pt x="3348" y="88"/>
                    </a:lnTo>
                    <a:lnTo>
                      <a:pt x="3348"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13"/>
              <p:cNvSpPr>
                <a:spLocks/>
              </p:cNvSpPr>
              <p:nvPr/>
            </p:nvSpPr>
            <p:spPr bwMode="auto">
              <a:xfrm>
                <a:off x="862" y="3131"/>
                <a:ext cx="3349" cy="391"/>
              </a:xfrm>
              <a:custGeom>
                <a:avLst/>
                <a:gdLst>
                  <a:gd name="T0" fmla="+- 0 3911 862"/>
                  <a:gd name="T1" fmla="*/ T0 w 3349"/>
                  <a:gd name="T2" fmla="+- 0 3138 3131"/>
                  <a:gd name="T3" fmla="*/ 3138 h 391"/>
                  <a:gd name="T4" fmla="+- 0 3814 862"/>
                  <a:gd name="T5" fmla="*/ T4 w 3349"/>
                  <a:gd name="T6" fmla="+- 0 3138 3131"/>
                  <a:gd name="T7" fmla="*/ 3138 h 391"/>
                  <a:gd name="T8" fmla="+- 0 3814 862"/>
                  <a:gd name="T9" fmla="*/ T8 w 3349"/>
                  <a:gd name="T10" fmla="+- 0 3511 3131"/>
                  <a:gd name="T11" fmla="*/ 3511 h 391"/>
                  <a:gd name="T12" fmla="+- 0 3911 862"/>
                  <a:gd name="T13" fmla="*/ T12 w 3349"/>
                  <a:gd name="T14" fmla="+- 0 3511 3131"/>
                  <a:gd name="T15" fmla="*/ 3511 h 391"/>
                  <a:gd name="T16" fmla="+- 0 3911 862"/>
                  <a:gd name="T17" fmla="*/ T16 w 3349"/>
                  <a:gd name="T18" fmla="+- 0 3138 3131"/>
                  <a:gd name="T19" fmla="*/ 3138 h 391"/>
                </a:gdLst>
                <a:ahLst/>
                <a:cxnLst>
                  <a:cxn ang="0">
                    <a:pos x="T1" y="T3"/>
                  </a:cxn>
                  <a:cxn ang="0">
                    <a:pos x="T5" y="T7"/>
                  </a:cxn>
                  <a:cxn ang="0">
                    <a:pos x="T9" y="T11"/>
                  </a:cxn>
                  <a:cxn ang="0">
                    <a:pos x="T13" y="T15"/>
                  </a:cxn>
                  <a:cxn ang="0">
                    <a:pos x="T17" y="T19"/>
                  </a:cxn>
                </a:cxnLst>
                <a:rect l="0" t="0" r="r" b="b"/>
                <a:pathLst>
                  <a:path w="3349" h="391">
                    <a:moveTo>
                      <a:pt x="3049" y="7"/>
                    </a:moveTo>
                    <a:lnTo>
                      <a:pt x="2952" y="7"/>
                    </a:lnTo>
                    <a:lnTo>
                      <a:pt x="2952" y="380"/>
                    </a:lnTo>
                    <a:lnTo>
                      <a:pt x="3049" y="380"/>
                    </a:lnTo>
                    <a:lnTo>
                      <a:pt x="3049"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12"/>
              <p:cNvSpPr>
                <a:spLocks/>
              </p:cNvSpPr>
              <p:nvPr/>
            </p:nvSpPr>
            <p:spPr bwMode="auto">
              <a:xfrm>
                <a:off x="862" y="3131"/>
                <a:ext cx="3349" cy="391"/>
              </a:xfrm>
              <a:custGeom>
                <a:avLst/>
                <a:gdLst>
                  <a:gd name="T0" fmla="+- 0 3364 862"/>
                  <a:gd name="T1" fmla="*/ T0 w 3349"/>
                  <a:gd name="T2" fmla="+- 0 3138 3131"/>
                  <a:gd name="T3" fmla="*/ 3138 h 391"/>
                  <a:gd name="T4" fmla="+- 0 3152 862"/>
                  <a:gd name="T5" fmla="*/ T4 w 3349"/>
                  <a:gd name="T6" fmla="+- 0 3138 3131"/>
                  <a:gd name="T7" fmla="*/ 3138 h 391"/>
                  <a:gd name="T8" fmla="+- 0 3152 862"/>
                  <a:gd name="T9" fmla="*/ T8 w 3349"/>
                  <a:gd name="T10" fmla="+- 0 3511 3131"/>
                  <a:gd name="T11" fmla="*/ 3511 h 391"/>
                  <a:gd name="T12" fmla="+- 0 3364 862"/>
                  <a:gd name="T13" fmla="*/ T12 w 3349"/>
                  <a:gd name="T14" fmla="+- 0 3511 3131"/>
                  <a:gd name="T15" fmla="*/ 3511 h 391"/>
                  <a:gd name="T16" fmla="+- 0 3364 862"/>
                  <a:gd name="T17" fmla="*/ T16 w 3349"/>
                  <a:gd name="T18" fmla="+- 0 3430 3131"/>
                  <a:gd name="T19" fmla="*/ 3430 h 391"/>
                  <a:gd name="T20" fmla="+- 0 3249 862"/>
                  <a:gd name="T21" fmla="*/ T20 w 3349"/>
                  <a:gd name="T22" fmla="+- 0 3430 3131"/>
                  <a:gd name="T23" fmla="*/ 3430 h 391"/>
                  <a:gd name="T24" fmla="+- 0 3249 862"/>
                  <a:gd name="T25" fmla="*/ T24 w 3349"/>
                  <a:gd name="T26" fmla="+- 0 3364 3131"/>
                  <a:gd name="T27" fmla="*/ 3364 h 391"/>
                  <a:gd name="T28" fmla="+- 0 3358 862"/>
                  <a:gd name="T29" fmla="*/ T28 w 3349"/>
                  <a:gd name="T30" fmla="+- 0 3364 3131"/>
                  <a:gd name="T31" fmla="*/ 3364 h 391"/>
                  <a:gd name="T32" fmla="+- 0 3358 862"/>
                  <a:gd name="T33" fmla="*/ T32 w 3349"/>
                  <a:gd name="T34" fmla="+- 0 3283 3131"/>
                  <a:gd name="T35" fmla="*/ 3283 h 391"/>
                  <a:gd name="T36" fmla="+- 0 3249 862"/>
                  <a:gd name="T37" fmla="*/ T36 w 3349"/>
                  <a:gd name="T38" fmla="+- 0 3283 3131"/>
                  <a:gd name="T39" fmla="*/ 3283 h 391"/>
                  <a:gd name="T40" fmla="+- 0 3249 862"/>
                  <a:gd name="T41" fmla="*/ T40 w 3349"/>
                  <a:gd name="T42" fmla="+- 0 3219 3131"/>
                  <a:gd name="T43" fmla="*/ 3219 h 391"/>
                  <a:gd name="T44" fmla="+- 0 3364 862"/>
                  <a:gd name="T45" fmla="*/ T44 w 3349"/>
                  <a:gd name="T46" fmla="+- 0 3219 3131"/>
                  <a:gd name="T47" fmla="*/ 3219 h 391"/>
                  <a:gd name="T48" fmla="+- 0 3364 862"/>
                  <a:gd name="T49" fmla="*/ T48 w 3349"/>
                  <a:gd name="T50" fmla="+- 0 3138 3131"/>
                  <a:gd name="T51"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349" h="391">
                    <a:moveTo>
                      <a:pt x="2502" y="7"/>
                    </a:moveTo>
                    <a:lnTo>
                      <a:pt x="2290" y="7"/>
                    </a:lnTo>
                    <a:lnTo>
                      <a:pt x="2290" y="380"/>
                    </a:lnTo>
                    <a:lnTo>
                      <a:pt x="2502" y="380"/>
                    </a:lnTo>
                    <a:lnTo>
                      <a:pt x="2502" y="299"/>
                    </a:lnTo>
                    <a:lnTo>
                      <a:pt x="2387" y="299"/>
                    </a:lnTo>
                    <a:lnTo>
                      <a:pt x="2387" y="233"/>
                    </a:lnTo>
                    <a:lnTo>
                      <a:pt x="2496" y="233"/>
                    </a:lnTo>
                    <a:lnTo>
                      <a:pt x="2496" y="152"/>
                    </a:lnTo>
                    <a:lnTo>
                      <a:pt x="2387" y="152"/>
                    </a:lnTo>
                    <a:lnTo>
                      <a:pt x="2387" y="88"/>
                    </a:lnTo>
                    <a:lnTo>
                      <a:pt x="2502" y="88"/>
                    </a:lnTo>
                    <a:lnTo>
                      <a:pt x="2502"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11"/>
              <p:cNvSpPr>
                <a:spLocks/>
              </p:cNvSpPr>
              <p:nvPr/>
            </p:nvSpPr>
            <p:spPr bwMode="auto">
              <a:xfrm>
                <a:off x="862" y="3131"/>
                <a:ext cx="3349" cy="391"/>
              </a:xfrm>
              <a:custGeom>
                <a:avLst/>
                <a:gdLst>
                  <a:gd name="T0" fmla="+- 0 2147 862"/>
                  <a:gd name="T1" fmla="*/ T0 w 3349"/>
                  <a:gd name="T2" fmla="+- 0 3138 3131"/>
                  <a:gd name="T3" fmla="*/ 3138 h 391"/>
                  <a:gd name="T4" fmla="+- 0 2050 862"/>
                  <a:gd name="T5" fmla="*/ T4 w 3349"/>
                  <a:gd name="T6" fmla="+- 0 3138 3131"/>
                  <a:gd name="T7" fmla="*/ 3138 h 391"/>
                  <a:gd name="T8" fmla="+- 0 2050 862"/>
                  <a:gd name="T9" fmla="*/ T8 w 3349"/>
                  <a:gd name="T10" fmla="+- 0 3511 3131"/>
                  <a:gd name="T11" fmla="*/ 3511 h 391"/>
                  <a:gd name="T12" fmla="+- 0 2263 862"/>
                  <a:gd name="T13" fmla="*/ T12 w 3349"/>
                  <a:gd name="T14" fmla="+- 0 3511 3131"/>
                  <a:gd name="T15" fmla="*/ 3511 h 391"/>
                  <a:gd name="T16" fmla="+- 0 2263 862"/>
                  <a:gd name="T17" fmla="*/ T16 w 3349"/>
                  <a:gd name="T18" fmla="+- 0 3430 3131"/>
                  <a:gd name="T19" fmla="*/ 3430 h 391"/>
                  <a:gd name="T20" fmla="+- 0 2147 862"/>
                  <a:gd name="T21" fmla="*/ T20 w 3349"/>
                  <a:gd name="T22" fmla="+- 0 3430 3131"/>
                  <a:gd name="T23" fmla="*/ 3430 h 391"/>
                  <a:gd name="T24" fmla="+- 0 2147 862"/>
                  <a:gd name="T25" fmla="*/ T24 w 3349"/>
                  <a:gd name="T26" fmla="+- 0 3138 3131"/>
                  <a:gd name="T27" fmla="*/ 3138 h 391"/>
                </a:gdLst>
                <a:ahLst/>
                <a:cxnLst>
                  <a:cxn ang="0">
                    <a:pos x="T1" y="T3"/>
                  </a:cxn>
                  <a:cxn ang="0">
                    <a:pos x="T5" y="T7"/>
                  </a:cxn>
                  <a:cxn ang="0">
                    <a:pos x="T9" y="T11"/>
                  </a:cxn>
                  <a:cxn ang="0">
                    <a:pos x="T13" y="T15"/>
                  </a:cxn>
                  <a:cxn ang="0">
                    <a:pos x="T17" y="T19"/>
                  </a:cxn>
                  <a:cxn ang="0">
                    <a:pos x="T21" y="T23"/>
                  </a:cxn>
                  <a:cxn ang="0">
                    <a:pos x="T25" y="T27"/>
                  </a:cxn>
                </a:cxnLst>
                <a:rect l="0" t="0" r="r" b="b"/>
                <a:pathLst>
                  <a:path w="3349" h="391">
                    <a:moveTo>
                      <a:pt x="1285" y="7"/>
                    </a:moveTo>
                    <a:lnTo>
                      <a:pt x="1188" y="7"/>
                    </a:lnTo>
                    <a:lnTo>
                      <a:pt x="1188" y="380"/>
                    </a:lnTo>
                    <a:lnTo>
                      <a:pt x="1401" y="380"/>
                    </a:lnTo>
                    <a:lnTo>
                      <a:pt x="1401" y="299"/>
                    </a:lnTo>
                    <a:lnTo>
                      <a:pt x="1285" y="299"/>
                    </a:lnTo>
                    <a:lnTo>
                      <a:pt x="1285"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10"/>
              <p:cNvSpPr>
                <a:spLocks/>
              </p:cNvSpPr>
              <p:nvPr/>
            </p:nvSpPr>
            <p:spPr bwMode="auto">
              <a:xfrm>
                <a:off x="862" y="3131"/>
                <a:ext cx="3349" cy="391"/>
              </a:xfrm>
              <a:custGeom>
                <a:avLst/>
                <a:gdLst>
                  <a:gd name="T0" fmla="+- 0 1348 862"/>
                  <a:gd name="T1" fmla="*/ T0 w 3349"/>
                  <a:gd name="T2" fmla="+- 0 3138 3131"/>
                  <a:gd name="T3" fmla="*/ 3138 h 391"/>
                  <a:gd name="T4" fmla="+- 0 1251 862"/>
                  <a:gd name="T5" fmla="*/ T4 w 3349"/>
                  <a:gd name="T6" fmla="+- 0 3138 3131"/>
                  <a:gd name="T7" fmla="*/ 3138 h 391"/>
                  <a:gd name="T8" fmla="+- 0 1251 862"/>
                  <a:gd name="T9" fmla="*/ T8 w 3349"/>
                  <a:gd name="T10" fmla="+- 0 3356 3131"/>
                  <a:gd name="T11" fmla="*/ 3356 h 391"/>
                  <a:gd name="T12" fmla="+- 0 1257 862"/>
                  <a:gd name="T13" fmla="*/ T12 w 3349"/>
                  <a:gd name="T14" fmla="+- 0 3419 3131"/>
                  <a:gd name="T15" fmla="*/ 3419 h 391"/>
                  <a:gd name="T16" fmla="+- 0 1288 862"/>
                  <a:gd name="T17" fmla="*/ T16 w 3349"/>
                  <a:gd name="T18" fmla="+- 0 3477 3131"/>
                  <a:gd name="T19" fmla="*/ 3477 h 391"/>
                  <a:gd name="T20" fmla="+- 0 1340 862"/>
                  <a:gd name="T21" fmla="*/ T20 w 3349"/>
                  <a:gd name="T22" fmla="+- 0 3510 3131"/>
                  <a:gd name="T23" fmla="*/ 3510 h 391"/>
                  <a:gd name="T24" fmla="+- 0 1409 862"/>
                  <a:gd name="T25" fmla="*/ T24 w 3349"/>
                  <a:gd name="T26" fmla="+- 0 3521 3131"/>
                  <a:gd name="T27" fmla="*/ 3521 h 391"/>
                  <a:gd name="T28" fmla="+- 0 1445 862"/>
                  <a:gd name="T29" fmla="*/ T28 w 3349"/>
                  <a:gd name="T30" fmla="+- 0 3518 3131"/>
                  <a:gd name="T31" fmla="*/ 3518 h 391"/>
                  <a:gd name="T32" fmla="+- 0 1506 862"/>
                  <a:gd name="T33" fmla="*/ T32 w 3349"/>
                  <a:gd name="T34" fmla="+- 0 3497 3131"/>
                  <a:gd name="T35" fmla="*/ 3497 h 391"/>
                  <a:gd name="T36" fmla="+- 0 1556 862"/>
                  <a:gd name="T37" fmla="*/ T36 w 3349"/>
                  <a:gd name="T38" fmla="+- 0 3446 3131"/>
                  <a:gd name="T39" fmla="*/ 3446 h 391"/>
                  <a:gd name="T40" fmla="+- 0 1562 862"/>
                  <a:gd name="T41" fmla="*/ T40 w 3349"/>
                  <a:gd name="T42" fmla="+- 0 3436 3131"/>
                  <a:gd name="T43" fmla="*/ 3436 h 391"/>
                  <a:gd name="T44" fmla="+- 0 1402 862"/>
                  <a:gd name="T45" fmla="*/ T44 w 3349"/>
                  <a:gd name="T46" fmla="+- 0 3436 3131"/>
                  <a:gd name="T47" fmla="*/ 3436 h 391"/>
                  <a:gd name="T48" fmla="+- 0 1392 862"/>
                  <a:gd name="T49" fmla="*/ T48 w 3349"/>
                  <a:gd name="T50" fmla="+- 0 3433 3131"/>
                  <a:gd name="T51" fmla="*/ 3433 h 391"/>
                  <a:gd name="T52" fmla="+- 0 1349 862"/>
                  <a:gd name="T53" fmla="*/ T52 w 3349"/>
                  <a:gd name="T54" fmla="+- 0 3376 3131"/>
                  <a:gd name="T55" fmla="*/ 3376 h 391"/>
                  <a:gd name="T56" fmla="+- 0 1348 862"/>
                  <a:gd name="T57" fmla="*/ T56 w 3349"/>
                  <a:gd name="T58" fmla="+- 0 3364 3131"/>
                  <a:gd name="T59" fmla="*/ 3364 h 391"/>
                  <a:gd name="T60" fmla="+- 0 1348 862"/>
                  <a:gd name="T61" fmla="*/ T60 w 3349"/>
                  <a:gd name="T62" fmla="+- 0 3138 3131"/>
                  <a:gd name="T63"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349" h="391">
                    <a:moveTo>
                      <a:pt x="486" y="7"/>
                    </a:moveTo>
                    <a:lnTo>
                      <a:pt x="389" y="7"/>
                    </a:lnTo>
                    <a:lnTo>
                      <a:pt x="389" y="225"/>
                    </a:lnTo>
                    <a:lnTo>
                      <a:pt x="395" y="288"/>
                    </a:lnTo>
                    <a:lnTo>
                      <a:pt x="426" y="346"/>
                    </a:lnTo>
                    <a:lnTo>
                      <a:pt x="478" y="379"/>
                    </a:lnTo>
                    <a:lnTo>
                      <a:pt x="547" y="390"/>
                    </a:lnTo>
                    <a:lnTo>
                      <a:pt x="583" y="387"/>
                    </a:lnTo>
                    <a:lnTo>
                      <a:pt x="644" y="366"/>
                    </a:lnTo>
                    <a:lnTo>
                      <a:pt x="694" y="315"/>
                    </a:lnTo>
                    <a:lnTo>
                      <a:pt x="700" y="305"/>
                    </a:lnTo>
                    <a:lnTo>
                      <a:pt x="540" y="305"/>
                    </a:lnTo>
                    <a:lnTo>
                      <a:pt x="530" y="302"/>
                    </a:lnTo>
                    <a:lnTo>
                      <a:pt x="487" y="245"/>
                    </a:lnTo>
                    <a:lnTo>
                      <a:pt x="486" y="233"/>
                    </a:lnTo>
                    <a:lnTo>
                      <a:pt x="486"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09"/>
              <p:cNvSpPr>
                <a:spLocks/>
              </p:cNvSpPr>
              <p:nvPr/>
            </p:nvSpPr>
            <p:spPr bwMode="auto">
              <a:xfrm>
                <a:off x="862" y="3131"/>
                <a:ext cx="3349" cy="391"/>
              </a:xfrm>
              <a:custGeom>
                <a:avLst/>
                <a:gdLst>
                  <a:gd name="T0" fmla="+- 0 1576 862"/>
                  <a:gd name="T1" fmla="*/ T0 w 3349"/>
                  <a:gd name="T2" fmla="+- 0 3138 3131"/>
                  <a:gd name="T3" fmla="*/ 3138 h 391"/>
                  <a:gd name="T4" fmla="+- 0 1479 862"/>
                  <a:gd name="T5" fmla="*/ T4 w 3349"/>
                  <a:gd name="T6" fmla="+- 0 3138 3131"/>
                  <a:gd name="T7" fmla="*/ 3138 h 391"/>
                  <a:gd name="T8" fmla="+- 0 1479 862"/>
                  <a:gd name="T9" fmla="*/ T8 w 3349"/>
                  <a:gd name="T10" fmla="+- 0 3340 3131"/>
                  <a:gd name="T11" fmla="*/ 3340 h 391"/>
                  <a:gd name="T12" fmla="+- 0 1478 862"/>
                  <a:gd name="T13" fmla="*/ T12 w 3349"/>
                  <a:gd name="T14" fmla="+- 0 3364 3131"/>
                  <a:gd name="T15" fmla="*/ 3364 h 391"/>
                  <a:gd name="T16" fmla="+- 0 1456 862"/>
                  <a:gd name="T17" fmla="*/ T16 w 3349"/>
                  <a:gd name="T18" fmla="+- 0 3422 3131"/>
                  <a:gd name="T19" fmla="*/ 3422 h 391"/>
                  <a:gd name="T20" fmla="+- 0 1412 862"/>
                  <a:gd name="T21" fmla="*/ T20 w 3349"/>
                  <a:gd name="T22" fmla="+- 0 3436 3131"/>
                  <a:gd name="T23" fmla="*/ 3436 h 391"/>
                  <a:gd name="T24" fmla="+- 0 1562 862"/>
                  <a:gd name="T25" fmla="*/ T24 w 3349"/>
                  <a:gd name="T26" fmla="+- 0 3436 3131"/>
                  <a:gd name="T27" fmla="*/ 3436 h 391"/>
                  <a:gd name="T28" fmla="+- 0 1576 862"/>
                  <a:gd name="T29" fmla="*/ T28 w 3349"/>
                  <a:gd name="T30" fmla="+- 0 3370 3131"/>
                  <a:gd name="T31" fmla="*/ 3370 h 391"/>
                  <a:gd name="T32" fmla="+- 0 1576 862"/>
                  <a:gd name="T33" fmla="*/ T32 w 3349"/>
                  <a:gd name="T34" fmla="+- 0 3356 3131"/>
                  <a:gd name="T35" fmla="*/ 3356 h 391"/>
                  <a:gd name="T36" fmla="+- 0 1576 862"/>
                  <a:gd name="T37" fmla="*/ T36 w 3349"/>
                  <a:gd name="T38" fmla="+- 0 3138 3131"/>
                  <a:gd name="T39" fmla="*/ 3138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349" h="391">
                    <a:moveTo>
                      <a:pt x="714" y="7"/>
                    </a:moveTo>
                    <a:lnTo>
                      <a:pt x="617" y="7"/>
                    </a:lnTo>
                    <a:lnTo>
                      <a:pt x="617" y="209"/>
                    </a:lnTo>
                    <a:lnTo>
                      <a:pt x="616" y="233"/>
                    </a:lnTo>
                    <a:lnTo>
                      <a:pt x="594" y="291"/>
                    </a:lnTo>
                    <a:lnTo>
                      <a:pt x="550" y="305"/>
                    </a:lnTo>
                    <a:lnTo>
                      <a:pt x="700" y="305"/>
                    </a:lnTo>
                    <a:lnTo>
                      <a:pt x="714" y="239"/>
                    </a:lnTo>
                    <a:lnTo>
                      <a:pt x="714" y="225"/>
                    </a:lnTo>
                    <a:lnTo>
                      <a:pt x="714" y="7"/>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08"/>
              <p:cNvSpPr>
                <a:spLocks/>
              </p:cNvSpPr>
              <p:nvPr/>
            </p:nvSpPr>
            <p:spPr bwMode="auto">
              <a:xfrm>
                <a:off x="862" y="3131"/>
                <a:ext cx="3349" cy="391"/>
              </a:xfrm>
              <a:custGeom>
                <a:avLst/>
                <a:gdLst>
                  <a:gd name="T0" fmla="+- 0 2654 862"/>
                  <a:gd name="T1" fmla="*/ T0 w 3349"/>
                  <a:gd name="T2" fmla="+- 0 3131 3131"/>
                  <a:gd name="T3" fmla="*/ 3131 h 391"/>
                  <a:gd name="T4" fmla="+- 0 2587 862"/>
                  <a:gd name="T5" fmla="*/ T4 w 3349"/>
                  <a:gd name="T6" fmla="+- 0 3142 3131"/>
                  <a:gd name="T7" fmla="*/ 3142 h 391"/>
                  <a:gd name="T8" fmla="+- 0 2527 862"/>
                  <a:gd name="T9" fmla="*/ T8 w 3349"/>
                  <a:gd name="T10" fmla="+- 0 3176 3131"/>
                  <a:gd name="T11" fmla="*/ 3176 h 391"/>
                  <a:gd name="T12" fmla="+- 0 2474 862"/>
                  <a:gd name="T13" fmla="*/ T12 w 3349"/>
                  <a:gd name="T14" fmla="+- 0 3242 3131"/>
                  <a:gd name="T15" fmla="*/ 3242 h 391"/>
                  <a:gd name="T16" fmla="+- 0 2456 862"/>
                  <a:gd name="T17" fmla="*/ T16 w 3349"/>
                  <a:gd name="T18" fmla="+- 0 3326 3131"/>
                  <a:gd name="T19" fmla="*/ 3326 h 391"/>
                  <a:gd name="T20" fmla="+- 0 2460 862"/>
                  <a:gd name="T21" fmla="*/ T20 w 3349"/>
                  <a:gd name="T22" fmla="+- 0 3370 3131"/>
                  <a:gd name="T23" fmla="*/ 3370 h 391"/>
                  <a:gd name="T24" fmla="+- 0 2496 862"/>
                  <a:gd name="T25" fmla="*/ T24 w 3349"/>
                  <a:gd name="T26" fmla="+- 0 3445 3131"/>
                  <a:gd name="T27" fmla="*/ 3445 h 391"/>
                  <a:gd name="T28" fmla="+- 0 2556 862"/>
                  <a:gd name="T29" fmla="*/ T28 w 3349"/>
                  <a:gd name="T30" fmla="+- 0 3496 3131"/>
                  <a:gd name="T31" fmla="*/ 3496 h 391"/>
                  <a:gd name="T32" fmla="+- 0 2619 862"/>
                  <a:gd name="T33" fmla="*/ T32 w 3349"/>
                  <a:gd name="T34" fmla="+- 0 3519 3131"/>
                  <a:gd name="T35" fmla="*/ 3519 h 391"/>
                  <a:gd name="T36" fmla="+- 0 2653 862"/>
                  <a:gd name="T37" fmla="*/ T36 w 3349"/>
                  <a:gd name="T38" fmla="+- 0 3521 3131"/>
                  <a:gd name="T39" fmla="*/ 3521 h 391"/>
                  <a:gd name="T40" fmla="+- 0 2674 862"/>
                  <a:gd name="T41" fmla="*/ T40 w 3349"/>
                  <a:gd name="T42" fmla="+- 0 3520 3131"/>
                  <a:gd name="T43" fmla="*/ 3520 h 391"/>
                  <a:gd name="T44" fmla="+- 0 2695 862"/>
                  <a:gd name="T45" fmla="*/ T44 w 3349"/>
                  <a:gd name="T46" fmla="+- 0 3517 3131"/>
                  <a:gd name="T47" fmla="*/ 3517 h 391"/>
                  <a:gd name="T48" fmla="+- 0 2718 862"/>
                  <a:gd name="T49" fmla="*/ T48 w 3349"/>
                  <a:gd name="T50" fmla="+- 0 3511 3131"/>
                  <a:gd name="T51" fmla="*/ 3511 h 391"/>
                  <a:gd name="T52" fmla="+- 0 2741 862"/>
                  <a:gd name="T53" fmla="*/ T52 w 3349"/>
                  <a:gd name="T54" fmla="+- 0 3502 3131"/>
                  <a:gd name="T55" fmla="*/ 3502 h 391"/>
                  <a:gd name="T56" fmla="+- 0 2741 862"/>
                  <a:gd name="T57" fmla="*/ T56 w 3349"/>
                  <a:gd name="T58" fmla="+- 0 3427 3131"/>
                  <a:gd name="T59" fmla="*/ 3427 h 391"/>
                  <a:gd name="T60" fmla="+- 0 2657 862"/>
                  <a:gd name="T61" fmla="*/ T60 w 3349"/>
                  <a:gd name="T62" fmla="+- 0 3427 3131"/>
                  <a:gd name="T63" fmla="*/ 3427 h 391"/>
                  <a:gd name="T64" fmla="+- 0 2639 862"/>
                  <a:gd name="T65" fmla="*/ T64 w 3349"/>
                  <a:gd name="T66" fmla="+- 0 3426 3131"/>
                  <a:gd name="T67" fmla="*/ 3426 h 391"/>
                  <a:gd name="T68" fmla="+- 0 2576 862"/>
                  <a:gd name="T69" fmla="*/ T68 w 3349"/>
                  <a:gd name="T70" fmla="+- 0 3389 3131"/>
                  <a:gd name="T71" fmla="*/ 3389 h 391"/>
                  <a:gd name="T72" fmla="+- 0 2556 862"/>
                  <a:gd name="T73" fmla="*/ T72 w 3349"/>
                  <a:gd name="T74" fmla="+- 0 3326 3131"/>
                  <a:gd name="T75" fmla="*/ 3326 h 391"/>
                  <a:gd name="T76" fmla="+- 0 2559 862"/>
                  <a:gd name="T77" fmla="*/ T76 w 3349"/>
                  <a:gd name="T78" fmla="+- 0 3302 3131"/>
                  <a:gd name="T79" fmla="*/ 3302 h 391"/>
                  <a:gd name="T80" fmla="+- 0 2592 862"/>
                  <a:gd name="T81" fmla="*/ T80 w 3349"/>
                  <a:gd name="T82" fmla="+- 0 3247 3131"/>
                  <a:gd name="T83" fmla="*/ 3247 h 391"/>
                  <a:gd name="T84" fmla="+- 0 2657 862"/>
                  <a:gd name="T85" fmla="*/ T84 w 3349"/>
                  <a:gd name="T86" fmla="+- 0 3225 3131"/>
                  <a:gd name="T87" fmla="*/ 3225 h 391"/>
                  <a:gd name="T88" fmla="+- 0 2741 862"/>
                  <a:gd name="T89" fmla="*/ T88 w 3349"/>
                  <a:gd name="T90" fmla="+- 0 3225 3131"/>
                  <a:gd name="T91" fmla="*/ 3225 h 391"/>
                  <a:gd name="T92" fmla="+- 0 2741 862"/>
                  <a:gd name="T93" fmla="*/ T92 w 3349"/>
                  <a:gd name="T94" fmla="+- 0 3149 3131"/>
                  <a:gd name="T95" fmla="*/ 3149 h 391"/>
                  <a:gd name="T96" fmla="+- 0 2717 862"/>
                  <a:gd name="T97" fmla="*/ T96 w 3349"/>
                  <a:gd name="T98" fmla="+- 0 3141 3131"/>
                  <a:gd name="T99" fmla="*/ 3141 h 391"/>
                  <a:gd name="T100" fmla="+- 0 2695 862"/>
                  <a:gd name="T101" fmla="*/ T100 w 3349"/>
                  <a:gd name="T102" fmla="+- 0 3135 3131"/>
                  <a:gd name="T103" fmla="*/ 3135 h 391"/>
                  <a:gd name="T104" fmla="+- 0 2674 862"/>
                  <a:gd name="T105" fmla="*/ T104 w 3349"/>
                  <a:gd name="T106" fmla="+- 0 3132 3131"/>
                  <a:gd name="T107" fmla="*/ 3132 h 391"/>
                  <a:gd name="T108" fmla="+- 0 2654 862"/>
                  <a:gd name="T109" fmla="*/ T108 w 3349"/>
                  <a:gd name="T110" fmla="+- 0 3131 3131"/>
                  <a:gd name="T111" fmla="*/ 3131 h 3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349" h="391">
                    <a:moveTo>
                      <a:pt x="1792" y="0"/>
                    </a:moveTo>
                    <a:lnTo>
                      <a:pt x="1725" y="11"/>
                    </a:lnTo>
                    <a:lnTo>
                      <a:pt x="1665" y="45"/>
                    </a:lnTo>
                    <a:lnTo>
                      <a:pt x="1612" y="111"/>
                    </a:lnTo>
                    <a:lnTo>
                      <a:pt x="1594" y="195"/>
                    </a:lnTo>
                    <a:lnTo>
                      <a:pt x="1598" y="239"/>
                    </a:lnTo>
                    <a:lnTo>
                      <a:pt x="1634" y="314"/>
                    </a:lnTo>
                    <a:lnTo>
                      <a:pt x="1694" y="365"/>
                    </a:lnTo>
                    <a:lnTo>
                      <a:pt x="1757" y="388"/>
                    </a:lnTo>
                    <a:lnTo>
                      <a:pt x="1791" y="390"/>
                    </a:lnTo>
                    <a:lnTo>
                      <a:pt x="1812" y="389"/>
                    </a:lnTo>
                    <a:lnTo>
                      <a:pt x="1833" y="386"/>
                    </a:lnTo>
                    <a:lnTo>
                      <a:pt x="1856" y="380"/>
                    </a:lnTo>
                    <a:lnTo>
                      <a:pt x="1879" y="371"/>
                    </a:lnTo>
                    <a:lnTo>
                      <a:pt x="1879" y="296"/>
                    </a:lnTo>
                    <a:lnTo>
                      <a:pt x="1795" y="296"/>
                    </a:lnTo>
                    <a:lnTo>
                      <a:pt x="1777" y="295"/>
                    </a:lnTo>
                    <a:lnTo>
                      <a:pt x="1714" y="258"/>
                    </a:lnTo>
                    <a:lnTo>
                      <a:pt x="1694" y="195"/>
                    </a:lnTo>
                    <a:lnTo>
                      <a:pt x="1697" y="171"/>
                    </a:lnTo>
                    <a:lnTo>
                      <a:pt x="1730" y="116"/>
                    </a:lnTo>
                    <a:lnTo>
                      <a:pt x="1795" y="94"/>
                    </a:lnTo>
                    <a:lnTo>
                      <a:pt x="1879" y="94"/>
                    </a:lnTo>
                    <a:lnTo>
                      <a:pt x="1879" y="18"/>
                    </a:lnTo>
                    <a:lnTo>
                      <a:pt x="1855" y="10"/>
                    </a:lnTo>
                    <a:lnTo>
                      <a:pt x="1833" y="4"/>
                    </a:lnTo>
                    <a:lnTo>
                      <a:pt x="1812" y="1"/>
                    </a:lnTo>
                    <a:lnTo>
                      <a:pt x="1792" y="0"/>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07"/>
              <p:cNvSpPr>
                <a:spLocks/>
              </p:cNvSpPr>
              <p:nvPr/>
            </p:nvSpPr>
            <p:spPr bwMode="auto">
              <a:xfrm>
                <a:off x="862" y="3131"/>
                <a:ext cx="3349" cy="391"/>
              </a:xfrm>
              <a:custGeom>
                <a:avLst/>
                <a:gdLst>
                  <a:gd name="T0" fmla="+- 0 2741 862"/>
                  <a:gd name="T1" fmla="*/ T0 w 3349"/>
                  <a:gd name="T2" fmla="+- 0 3386 3131"/>
                  <a:gd name="T3" fmla="*/ 3386 h 391"/>
                  <a:gd name="T4" fmla="+- 0 2686 862"/>
                  <a:gd name="T5" fmla="*/ T4 w 3349"/>
                  <a:gd name="T6" fmla="+- 0 3423 3131"/>
                  <a:gd name="T7" fmla="*/ 3423 h 391"/>
                  <a:gd name="T8" fmla="+- 0 2657 862"/>
                  <a:gd name="T9" fmla="*/ T8 w 3349"/>
                  <a:gd name="T10" fmla="+- 0 3427 3131"/>
                  <a:gd name="T11" fmla="*/ 3427 h 391"/>
                  <a:gd name="T12" fmla="+- 0 2741 862"/>
                  <a:gd name="T13" fmla="*/ T12 w 3349"/>
                  <a:gd name="T14" fmla="+- 0 3427 3131"/>
                  <a:gd name="T15" fmla="*/ 3427 h 391"/>
                  <a:gd name="T16" fmla="+- 0 2741 862"/>
                  <a:gd name="T17" fmla="*/ T16 w 3349"/>
                  <a:gd name="T18" fmla="+- 0 3386 3131"/>
                  <a:gd name="T19" fmla="*/ 3386 h 391"/>
                </a:gdLst>
                <a:ahLst/>
                <a:cxnLst>
                  <a:cxn ang="0">
                    <a:pos x="T1" y="T3"/>
                  </a:cxn>
                  <a:cxn ang="0">
                    <a:pos x="T5" y="T7"/>
                  </a:cxn>
                  <a:cxn ang="0">
                    <a:pos x="T9" y="T11"/>
                  </a:cxn>
                  <a:cxn ang="0">
                    <a:pos x="T13" y="T15"/>
                  </a:cxn>
                  <a:cxn ang="0">
                    <a:pos x="T17" y="T19"/>
                  </a:cxn>
                </a:cxnLst>
                <a:rect l="0" t="0" r="r" b="b"/>
                <a:pathLst>
                  <a:path w="3349" h="391">
                    <a:moveTo>
                      <a:pt x="1879" y="255"/>
                    </a:moveTo>
                    <a:lnTo>
                      <a:pt x="1824" y="292"/>
                    </a:lnTo>
                    <a:lnTo>
                      <a:pt x="1795" y="296"/>
                    </a:lnTo>
                    <a:lnTo>
                      <a:pt x="1879" y="296"/>
                    </a:lnTo>
                    <a:lnTo>
                      <a:pt x="1879" y="255"/>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06"/>
              <p:cNvSpPr>
                <a:spLocks/>
              </p:cNvSpPr>
              <p:nvPr/>
            </p:nvSpPr>
            <p:spPr bwMode="auto">
              <a:xfrm>
                <a:off x="862" y="3131"/>
                <a:ext cx="3349" cy="391"/>
              </a:xfrm>
              <a:custGeom>
                <a:avLst/>
                <a:gdLst>
                  <a:gd name="T0" fmla="+- 0 2741 862"/>
                  <a:gd name="T1" fmla="*/ T0 w 3349"/>
                  <a:gd name="T2" fmla="+- 0 3225 3131"/>
                  <a:gd name="T3" fmla="*/ 3225 h 391"/>
                  <a:gd name="T4" fmla="+- 0 2657 862"/>
                  <a:gd name="T5" fmla="*/ T4 w 3349"/>
                  <a:gd name="T6" fmla="+- 0 3225 3131"/>
                  <a:gd name="T7" fmla="*/ 3225 h 391"/>
                  <a:gd name="T8" fmla="+- 0 2672 862"/>
                  <a:gd name="T9" fmla="*/ T8 w 3349"/>
                  <a:gd name="T10" fmla="+- 0 3226 3131"/>
                  <a:gd name="T11" fmla="*/ 3226 h 391"/>
                  <a:gd name="T12" fmla="+- 0 2686 862"/>
                  <a:gd name="T13" fmla="*/ T12 w 3349"/>
                  <a:gd name="T14" fmla="+- 0 3228 3131"/>
                  <a:gd name="T15" fmla="*/ 3228 h 391"/>
                  <a:gd name="T16" fmla="+- 0 2741 862"/>
                  <a:gd name="T17" fmla="*/ T16 w 3349"/>
                  <a:gd name="T18" fmla="+- 0 3265 3131"/>
                  <a:gd name="T19" fmla="*/ 3265 h 391"/>
                  <a:gd name="T20" fmla="+- 0 2741 862"/>
                  <a:gd name="T21" fmla="*/ T20 w 3349"/>
                  <a:gd name="T22" fmla="+- 0 3225 3131"/>
                  <a:gd name="T23" fmla="*/ 3225 h 391"/>
                </a:gdLst>
                <a:ahLst/>
                <a:cxnLst>
                  <a:cxn ang="0">
                    <a:pos x="T1" y="T3"/>
                  </a:cxn>
                  <a:cxn ang="0">
                    <a:pos x="T5" y="T7"/>
                  </a:cxn>
                  <a:cxn ang="0">
                    <a:pos x="T9" y="T11"/>
                  </a:cxn>
                  <a:cxn ang="0">
                    <a:pos x="T13" y="T15"/>
                  </a:cxn>
                  <a:cxn ang="0">
                    <a:pos x="T17" y="T19"/>
                  </a:cxn>
                  <a:cxn ang="0">
                    <a:pos x="T21" y="T23"/>
                  </a:cxn>
                </a:cxnLst>
                <a:rect l="0" t="0" r="r" b="b"/>
                <a:pathLst>
                  <a:path w="3349" h="391">
                    <a:moveTo>
                      <a:pt x="1879" y="94"/>
                    </a:moveTo>
                    <a:lnTo>
                      <a:pt x="1795" y="94"/>
                    </a:lnTo>
                    <a:lnTo>
                      <a:pt x="1810" y="95"/>
                    </a:lnTo>
                    <a:lnTo>
                      <a:pt x="1824" y="97"/>
                    </a:lnTo>
                    <a:lnTo>
                      <a:pt x="1879" y="134"/>
                    </a:lnTo>
                    <a:lnTo>
                      <a:pt x="1879" y="94"/>
                    </a:lnTo>
                    <a:close/>
                  </a:path>
                </a:pathLst>
              </a:custGeom>
              <a:solidFill>
                <a:srgbClr val="F79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4" name="Group 103"/>
            <p:cNvGrpSpPr>
              <a:grpSpLocks/>
            </p:cNvGrpSpPr>
            <p:nvPr/>
          </p:nvGrpSpPr>
          <p:grpSpPr bwMode="auto">
            <a:xfrm>
              <a:off x="1774" y="3254"/>
              <a:ext cx="81" cy="119"/>
              <a:chOff x="1774" y="3254"/>
              <a:chExt cx="81" cy="119"/>
            </a:xfrm>
          </p:grpSpPr>
          <p:sp>
            <p:nvSpPr>
              <p:cNvPr id="2133" name="Freeform 104"/>
              <p:cNvSpPr>
                <a:spLocks/>
              </p:cNvSpPr>
              <p:nvPr/>
            </p:nvSpPr>
            <p:spPr bwMode="auto">
              <a:xfrm>
                <a:off x="1774" y="3254"/>
                <a:ext cx="81" cy="119"/>
              </a:xfrm>
              <a:custGeom>
                <a:avLst/>
                <a:gdLst>
                  <a:gd name="T0" fmla="+- 0 1815 1774"/>
                  <a:gd name="T1" fmla="*/ T0 w 81"/>
                  <a:gd name="T2" fmla="+- 0 3254 3254"/>
                  <a:gd name="T3" fmla="*/ 3254 h 119"/>
                  <a:gd name="T4" fmla="+- 0 1774 1774"/>
                  <a:gd name="T5" fmla="*/ T4 w 81"/>
                  <a:gd name="T6" fmla="+- 0 3372 3254"/>
                  <a:gd name="T7" fmla="*/ 3372 h 119"/>
                  <a:gd name="T8" fmla="+- 0 1855 1774"/>
                  <a:gd name="T9" fmla="*/ T8 w 81"/>
                  <a:gd name="T10" fmla="+- 0 3372 3254"/>
                  <a:gd name="T11" fmla="*/ 3372 h 119"/>
                  <a:gd name="T12" fmla="+- 0 1815 1774"/>
                  <a:gd name="T13" fmla="*/ T12 w 81"/>
                  <a:gd name="T14" fmla="+- 0 3254 3254"/>
                  <a:gd name="T15" fmla="*/ 3254 h 119"/>
                </a:gdLst>
                <a:ahLst/>
                <a:cxnLst>
                  <a:cxn ang="0">
                    <a:pos x="T1" y="T3"/>
                  </a:cxn>
                  <a:cxn ang="0">
                    <a:pos x="T5" y="T7"/>
                  </a:cxn>
                  <a:cxn ang="0">
                    <a:pos x="T9" y="T11"/>
                  </a:cxn>
                  <a:cxn ang="0">
                    <a:pos x="T13" y="T15"/>
                  </a:cxn>
                </a:cxnLst>
                <a:rect l="0" t="0" r="r" b="b"/>
                <a:pathLst>
                  <a:path w="81" h="119">
                    <a:moveTo>
                      <a:pt x="41" y="0"/>
                    </a:moveTo>
                    <a:lnTo>
                      <a:pt x="0" y="118"/>
                    </a:lnTo>
                    <a:lnTo>
                      <a:pt x="81" y="118"/>
                    </a:lnTo>
                    <a:lnTo>
                      <a:pt x="41"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05" name="Group 101"/>
            <p:cNvGrpSpPr>
              <a:grpSpLocks/>
            </p:cNvGrpSpPr>
            <p:nvPr/>
          </p:nvGrpSpPr>
          <p:grpSpPr bwMode="auto">
            <a:xfrm>
              <a:off x="3522" y="3219"/>
              <a:ext cx="130" cy="211"/>
              <a:chOff x="3522" y="3219"/>
              <a:chExt cx="130" cy="211"/>
            </a:xfrm>
          </p:grpSpPr>
          <p:sp>
            <p:nvSpPr>
              <p:cNvPr id="2132" name="Freeform 102"/>
              <p:cNvSpPr>
                <a:spLocks/>
              </p:cNvSpPr>
              <p:nvPr/>
            </p:nvSpPr>
            <p:spPr bwMode="auto">
              <a:xfrm>
                <a:off x="3522" y="3219"/>
                <a:ext cx="130" cy="211"/>
              </a:xfrm>
              <a:custGeom>
                <a:avLst/>
                <a:gdLst>
                  <a:gd name="T0" fmla="+- 0 3522 3522"/>
                  <a:gd name="T1" fmla="*/ T0 w 130"/>
                  <a:gd name="T2" fmla="+- 0 3219 3219"/>
                  <a:gd name="T3" fmla="*/ 3219 h 211"/>
                  <a:gd name="T4" fmla="+- 0 3522 3522"/>
                  <a:gd name="T5" fmla="*/ T4 w 130"/>
                  <a:gd name="T6" fmla="+- 0 3430 3219"/>
                  <a:gd name="T7" fmla="*/ 3430 h 211"/>
                  <a:gd name="T8" fmla="+- 0 3545 3522"/>
                  <a:gd name="T9" fmla="*/ T8 w 130"/>
                  <a:gd name="T10" fmla="+- 0 3430 3219"/>
                  <a:gd name="T11" fmla="*/ 3430 h 211"/>
                  <a:gd name="T12" fmla="+- 0 3614 3522"/>
                  <a:gd name="T13" fmla="*/ T12 w 130"/>
                  <a:gd name="T14" fmla="+- 0 3409 3219"/>
                  <a:gd name="T15" fmla="*/ 3409 h 211"/>
                  <a:gd name="T16" fmla="+- 0 3650 3522"/>
                  <a:gd name="T17" fmla="*/ T16 w 130"/>
                  <a:gd name="T18" fmla="+- 0 3343 3219"/>
                  <a:gd name="T19" fmla="*/ 3343 h 211"/>
                  <a:gd name="T20" fmla="+- 0 3652 3522"/>
                  <a:gd name="T21" fmla="*/ T20 w 130"/>
                  <a:gd name="T22" fmla="+- 0 3325 3219"/>
                  <a:gd name="T23" fmla="*/ 3325 h 211"/>
                  <a:gd name="T24" fmla="+- 0 3650 3522"/>
                  <a:gd name="T25" fmla="*/ T24 w 130"/>
                  <a:gd name="T26" fmla="+- 0 3306 3219"/>
                  <a:gd name="T27" fmla="*/ 3306 h 211"/>
                  <a:gd name="T28" fmla="+- 0 3614 3522"/>
                  <a:gd name="T29" fmla="*/ T28 w 130"/>
                  <a:gd name="T30" fmla="+- 0 3241 3219"/>
                  <a:gd name="T31" fmla="*/ 3241 h 211"/>
                  <a:gd name="T32" fmla="+- 0 3545 3522"/>
                  <a:gd name="T33" fmla="*/ T32 w 130"/>
                  <a:gd name="T34" fmla="+- 0 3219 3219"/>
                  <a:gd name="T35" fmla="*/ 3219 h 211"/>
                  <a:gd name="T36" fmla="+- 0 3522 3522"/>
                  <a:gd name="T37" fmla="*/ T36 w 130"/>
                  <a:gd name="T38" fmla="+- 0 3219 3219"/>
                  <a:gd name="T39" fmla="*/ 3219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0" h="211">
                    <a:moveTo>
                      <a:pt x="0" y="0"/>
                    </a:moveTo>
                    <a:lnTo>
                      <a:pt x="0" y="211"/>
                    </a:lnTo>
                    <a:lnTo>
                      <a:pt x="23" y="211"/>
                    </a:lnTo>
                    <a:lnTo>
                      <a:pt x="92" y="190"/>
                    </a:lnTo>
                    <a:lnTo>
                      <a:pt x="128" y="124"/>
                    </a:lnTo>
                    <a:lnTo>
                      <a:pt x="130" y="106"/>
                    </a:lnTo>
                    <a:lnTo>
                      <a:pt x="128" y="87"/>
                    </a:lnTo>
                    <a:lnTo>
                      <a:pt x="92" y="22"/>
                    </a:lnTo>
                    <a:lnTo>
                      <a:pt x="23" y="0"/>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06" name="Group 99"/>
            <p:cNvGrpSpPr>
              <a:grpSpLocks/>
            </p:cNvGrpSpPr>
            <p:nvPr/>
          </p:nvGrpSpPr>
          <p:grpSpPr bwMode="auto">
            <a:xfrm>
              <a:off x="959" y="3219"/>
              <a:ext cx="130" cy="211"/>
              <a:chOff x="959" y="3219"/>
              <a:chExt cx="130" cy="211"/>
            </a:xfrm>
          </p:grpSpPr>
          <p:sp>
            <p:nvSpPr>
              <p:cNvPr id="2130" name="Freeform 100"/>
              <p:cNvSpPr>
                <a:spLocks/>
              </p:cNvSpPr>
              <p:nvPr/>
            </p:nvSpPr>
            <p:spPr bwMode="auto">
              <a:xfrm>
                <a:off x="959" y="3219"/>
                <a:ext cx="130" cy="211"/>
              </a:xfrm>
              <a:custGeom>
                <a:avLst/>
                <a:gdLst>
                  <a:gd name="T0" fmla="+- 0 959 959"/>
                  <a:gd name="T1" fmla="*/ T0 w 130"/>
                  <a:gd name="T2" fmla="+- 0 3219 3219"/>
                  <a:gd name="T3" fmla="*/ 3219 h 211"/>
                  <a:gd name="T4" fmla="+- 0 959 959"/>
                  <a:gd name="T5" fmla="*/ T4 w 130"/>
                  <a:gd name="T6" fmla="+- 0 3430 3219"/>
                  <a:gd name="T7" fmla="*/ 3430 h 211"/>
                  <a:gd name="T8" fmla="+- 0 981 959"/>
                  <a:gd name="T9" fmla="*/ T8 w 130"/>
                  <a:gd name="T10" fmla="+- 0 3430 3219"/>
                  <a:gd name="T11" fmla="*/ 3430 h 211"/>
                  <a:gd name="T12" fmla="+- 0 1051 959"/>
                  <a:gd name="T13" fmla="*/ T12 w 130"/>
                  <a:gd name="T14" fmla="+- 0 3409 3219"/>
                  <a:gd name="T15" fmla="*/ 3409 h 211"/>
                  <a:gd name="T16" fmla="+- 0 1087 959"/>
                  <a:gd name="T17" fmla="*/ T16 w 130"/>
                  <a:gd name="T18" fmla="+- 0 3343 3219"/>
                  <a:gd name="T19" fmla="*/ 3343 h 211"/>
                  <a:gd name="T20" fmla="+- 0 1089 959"/>
                  <a:gd name="T21" fmla="*/ T20 w 130"/>
                  <a:gd name="T22" fmla="+- 0 3325 3219"/>
                  <a:gd name="T23" fmla="*/ 3325 h 211"/>
                  <a:gd name="T24" fmla="+- 0 1087 959"/>
                  <a:gd name="T25" fmla="*/ T24 w 130"/>
                  <a:gd name="T26" fmla="+- 0 3306 3219"/>
                  <a:gd name="T27" fmla="*/ 3306 h 211"/>
                  <a:gd name="T28" fmla="+- 0 1051 959"/>
                  <a:gd name="T29" fmla="*/ T28 w 130"/>
                  <a:gd name="T30" fmla="+- 0 3241 3219"/>
                  <a:gd name="T31" fmla="*/ 3241 h 211"/>
                  <a:gd name="T32" fmla="+- 0 981 959"/>
                  <a:gd name="T33" fmla="*/ T32 w 130"/>
                  <a:gd name="T34" fmla="+- 0 3219 3219"/>
                  <a:gd name="T35" fmla="*/ 3219 h 211"/>
                  <a:gd name="T36" fmla="+- 0 959 959"/>
                  <a:gd name="T37" fmla="*/ T36 w 130"/>
                  <a:gd name="T38" fmla="+- 0 3219 3219"/>
                  <a:gd name="T39" fmla="*/ 3219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0" h="211">
                    <a:moveTo>
                      <a:pt x="0" y="0"/>
                    </a:moveTo>
                    <a:lnTo>
                      <a:pt x="0" y="211"/>
                    </a:lnTo>
                    <a:lnTo>
                      <a:pt x="22" y="211"/>
                    </a:lnTo>
                    <a:lnTo>
                      <a:pt x="92" y="190"/>
                    </a:lnTo>
                    <a:lnTo>
                      <a:pt x="128" y="124"/>
                    </a:lnTo>
                    <a:lnTo>
                      <a:pt x="130" y="106"/>
                    </a:lnTo>
                    <a:lnTo>
                      <a:pt x="128" y="87"/>
                    </a:lnTo>
                    <a:lnTo>
                      <a:pt x="92" y="22"/>
                    </a:lnTo>
                    <a:lnTo>
                      <a:pt x="22" y="0"/>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07" name="Group 97"/>
            <p:cNvGrpSpPr>
              <a:grpSpLocks/>
            </p:cNvGrpSpPr>
            <p:nvPr/>
          </p:nvGrpSpPr>
          <p:grpSpPr bwMode="auto">
            <a:xfrm>
              <a:off x="2898" y="3212"/>
              <a:ext cx="77" cy="93"/>
              <a:chOff x="2898" y="3212"/>
              <a:chExt cx="77" cy="93"/>
            </a:xfrm>
          </p:grpSpPr>
          <p:sp>
            <p:nvSpPr>
              <p:cNvPr id="2129" name="Freeform 98"/>
              <p:cNvSpPr>
                <a:spLocks/>
              </p:cNvSpPr>
              <p:nvPr/>
            </p:nvSpPr>
            <p:spPr bwMode="auto">
              <a:xfrm>
                <a:off x="2898" y="3212"/>
                <a:ext cx="77" cy="93"/>
              </a:xfrm>
              <a:custGeom>
                <a:avLst/>
                <a:gdLst>
                  <a:gd name="T0" fmla="+- 0 2898 2898"/>
                  <a:gd name="T1" fmla="*/ T0 w 77"/>
                  <a:gd name="T2" fmla="+- 0 3212 3212"/>
                  <a:gd name="T3" fmla="*/ 3212 h 93"/>
                  <a:gd name="T4" fmla="+- 0 2898 2898"/>
                  <a:gd name="T5" fmla="*/ T4 w 77"/>
                  <a:gd name="T6" fmla="+- 0 3305 3212"/>
                  <a:gd name="T7" fmla="*/ 3305 h 93"/>
                  <a:gd name="T8" fmla="+- 0 2916 2898"/>
                  <a:gd name="T9" fmla="*/ T8 w 77"/>
                  <a:gd name="T10" fmla="+- 0 3305 3212"/>
                  <a:gd name="T11" fmla="*/ 3305 h 93"/>
                  <a:gd name="T12" fmla="+- 0 2975 2898"/>
                  <a:gd name="T13" fmla="*/ T12 w 77"/>
                  <a:gd name="T14" fmla="+- 0 3272 3212"/>
                  <a:gd name="T15" fmla="*/ 3272 h 93"/>
                  <a:gd name="T16" fmla="+- 0 2975 2898"/>
                  <a:gd name="T17" fmla="*/ T16 w 77"/>
                  <a:gd name="T18" fmla="+- 0 3258 3212"/>
                  <a:gd name="T19" fmla="*/ 3258 h 93"/>
                  <a:gd name="T20" fmla="+- 0 2975 2898"/>
                  <a:gd name="T21" fmla="*/ T20 w 77"/>
                  <a:gd name="T22" fmla="+- 0 3245 3212"/>
                  <a:gd name="T23" fmla="*/ 3245 h 93"/>
                  <a:gd name="T24" fmla="+- 0 2916 2898"/>
                  <a:gd name="T25" fmla="*/ T24 w 77"/>
                  <a:gd name="T26" fmla="+- 0 3212 3212"/>
                  <a:gd name="T27" fmla="*/ 3212 h 93"/>
                  <a:gd name="T28" fmla="+- 0 2898 2898"/>
                  <a:gd name="T29" fmla="*/ T28 w 77"/>
                  <a:gd name="T30" fmla="+- 0 3212 3212"/>
                  <a:gd name="T31" fmla="*/ 3212 h 9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93">
                    <a:moveTo>
                      <a:pt x="0" y="0"/>
                    </a:moveTo>
                    <a:lnTo>
                      <a:pt x="0" y="93"/>
                    </a:lnTo>
                    <a:lnTo>
                      <a:pt x="18" y="93"/>
                    </a:lnTo>
                    <a:lnTo>
                      <a:pt x="77" y="60"/>
                    </a:lnTo>
                    <a:lnTo>
                      <a:pt x="77" y="46"/>
                    </a:lnTo>
                    <a:lnTo>
                      <a:pt x="77" y="33"/>
                    </a:lnTo>
                    <a:lnTo>
                      <a:pt x="18" y="0"/>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08" name="Group 95"/>
            <p:cNvGrpSpPr>
              <a:grpSpLocks/>
            </p:cNvGrpSpPr>
            <p:nvPr/>
          </p:nvGrpSpPr>
          <p:grpSpPr bwMode="auto">
            <a:xfrm>
              <a:off x="3954" y="3138"/>
              <a:ext cx="257" cy="373"/>
              <a:chOff x="3954" y="3138"/>
              <a:chExt cx="257" cy="373"/>
            </a:xfrm>
          </p:grpSpPr>
          <p:sp>
            <p:nvSpPr>
              <p:cNvPr id="2126" name="Freeform 96"/>
              <p:cNvSpPr>
                <a:spLocks/>
              </p:cNvSpPr>
              <p:nvPr/>
            </p:nvSpPr>
            <p:spPr bwMode="auto">
              <a:xfrm>
                <a:off x="3954" y="3138"/>
                <a:ext cx="257" cy="373"/>
              </a:xfrm>
              <a:custGeom>
                <a:avLst/>
                <a:gdLst>
                  <a:gd name="T0" fmla="+- 0 3954 3954"/>
                  <a:gd name="T1" fmla="*/ T0 w 257"/>
                  <a:gd name="T2" fmla="+- 0 3138 3138"/>
                  <a:gd name="T3" fmla="*/ 3138 h 373"/>
                  <a:gd name="T4" fmla="+- 0 4210 3954"/>
                  <a:gd name="T5" fmla="*/ T4 w 257"/>
                  <a:gd name="T6" fmla="+- 0 3138 3138"/>
                  <a:gd name="T7" fmla="*/ 3138 h 373"/>
                  <a:gd name="T8" fmla="+- 0 4210 3954"/>
                  <a:gd name="T9" fmla="*/ T8 w 257"/>
                  <a:gd name="T10" fmla="+- 0 3219 3138"/>
                  <a:gd name="T11" fmla="*/ 3219 h 373"/>
                  <a:gd name="T12" fmla="+- 0 4130 3954"/>
                  <a:gd name="T13" fmla="*/ T12 w 257"/>
                  <a:gd name="T14" fmla="+- 0 3219 3138"/>
                  <a:gd name="T15" fmla="*/ 3219 h 373"/>
                  <a:gd name="T16" fmla="+- 0 4130 3954"/>
                  <a:gd name="T17" fmla="*/ T16 w 257"/>
                  <a:gd name="T18" fmla="+- 0 3511 3138"/>
                  <a:gd name="T19" fmla="*/ 3511 h 373"/>
                  <a:gd name="T20" fmla="+- 0 4033 3954"/>
                  <a:gd name="T21" fmla="*/ T20 w 257"/>
                  <a:gd name="T22" fmla="+- 0 3511 3138"/>
                  <a:gd name="T23" fmla="*/ 3511 h 373"/>
                  <a:gd name="T24" fmla="+- 0 4033 3954"/>
                  <a:gd name="T25" fmla="*/ T24 w 257"/>
                  <a:gd name="T26" fmla="+- 0 3219 3138"/>
                  <a:gd name="T27" fmla="*/ 3219 h 373"/>
                  <a:gd name="T28" fmla="+- 0 3954 3954"/>
                  <a:gd name="T29" fmla="*/ T28 w 257"/>
                  <a:gd name="T30" fmla="+- 0 3219 3138"/>
                  <a:gd name="T31" fmla="*/ 3219 h 373"/>
                  <a:gd name="T32" fmla="+- 0 3954 3954"/>
                  <a:gd name="T33" fmla="*/ T32 w 257"/>
                  <a:gd name="T34" fmla="+- 0 3138 3138"/>
                  <a:gd name="T35"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57" h="373">
                    <a:moveTo>
                      <a:pt x="0" y="0"/>
                    </a:moveTo>
                    <a:lnTo>
                      <a:pt x="256" y="0"/>
                    </a:lnTo>
                    <a:lnTo>
                      <a:pt x="256" y="81"/>
                    </a:lnTo>
                    <a:lnTo>
                      <a:pt x="176" y="81"/>
                    </a:lnTo>
                    <a:lnTo>
                      <a:pt x="176" y="373"/>
                    </a:lnTo>
                    <a:lnTo>
                      <a:pt x="79" y="373"/>
                    </a:lnTo>
                    <a:lnTo>
                      <a:pt x="79" y="81"/>
                    </a:lnTo>
                    <a:lnTo>
                      <a:pt x="0" y="81"/>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09" name="Group 93"/>
            <p:cNvGrpSpPr>
              <a:grpSpLocks/>
            </p:cNvGrpSpPr>
            <p:nvPr/>
          </p:nvGrpSpPr>
          <p:grpSpPr bwMode="auto">
            <a:xfrm>
              <a:off x="3814" y="3138"/>
              <a:ext cx="97" cy="373"/>
              <a:chOff x="3814" y="3138"/>
              <a:chExt cx="97" cy="373"/>
            </a:xfrm>
          </p:grpSpPr>
          <p:sp>
            <p:nvSpPr>
              <p:cNvPr id="2125" name="Freeform 94"/>
              <p:cNvSpPr>
                <a:spLocks/>
              </p:cNvSpPr>
              <p:nvPr/>
            </p:nvSpPr>
            <p:spPr bwMode="auto">
              <a:xfrm>
                <a:off x="3814" y="3138"/>
                <a:ext cx="97" cy="373"/>
              </a:xfrm>
              <a:custGeom>
                <a:avLst/>
                <a:gdLst>
                  <a:gd name="T0" fmla="+- 0 3814 3814"/>
                  <a:gd name="T1" fmla="*/ T0 w 97"/>
                  <a:gd name="T2" fmla="+- 0 3138 3138"/>
                  <a:gd name="T3" fmla="*/ 3138 h 373"/>
                  <a:gd name="T4" fmla="+- 0 3911 3814"/>
                  <a:gd name="T5" fmla="*/ T4 w 97"/>
                  <a:gd name="T6" fmla="+- 0 3138 3138"/>
                  <a:gd name="T7" fmla="*/ 3138 h 373"/>
                  <a:gd name="T8" fmla="+- 0 3911 3814"/>
                  <a:gd name="T9" fmla="*/ T8 w 97"/>
                  <a:gd name="T10" fmla="+- 0 3511 3138"/>
                  <a:gd name="T11" fmla="*/ 3511 h 373"/>
                  <a:gd name="T12" fmla="+- 0 3814 3814"/>
                  <a:gd name="T13" fmla="*/ T12 w 97"/>
                  <a:gd name="T14" fmla="+- 0 3511 3138"/>
                  <a:gd name="T15" fmla="*/ 3511 h 373"/>
                  <a:gd name="T16" fmla="+- 0 3814 3814"/>
                  <a:gd name="T17" fmla="*/ T16 w 97"/>
                  <a:gd name="T18" fmla="+- 0 3138 3138"/>
                  <a:gd name="T19" fmla="*/ 3138 h 373"/>
                </a:gdLst>
                <a:ahLst/>
                <a:cxnLst>
                  <a:cxn ang="0">
                    <a:pos x="T1" y="T3"/>
                  </a:cxn>
                  <a:cxn ang="0">
                    <a:pos x="T5" y="T7"/>
                  </a:cxn>
                  <a:cxn ang="0">
                    <a:pos x="T9" y="T11"/>
                  </a:cxn>
                  <a:cxn ang="0">
                    <a:pos x="T13" y="T15"/>
                  </a:cxn>
                  <a:cxn ang="0">
                    <a:pos x="T17" y="T19"/>
                  </a:cxn>
                </a:cxnLst>
                <a:rect l="0" t="0" r="r" b="b"/>
                <a:pathLst>
                  <a:path w="97" h="373">
                    <a:moveTo>
                      <a:pt x="0" y="0"/>
                    </a:moveTo>
                    <a:lnTo>
                      <a:pt x="97" y="0"/>
                    </a:lnTo>
                    <a:lnTo>
                      <a:pt x="97"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10" name="Group 91"/>
            <p:cNvGrpSpPr>
              <a:grpSpLocks/>
            </p:cNvGrpSpPr>
            <p:nvPr/>
          </p:nvGrpSpPr>
          <p:grpSpPr bwMode="auto">
            <a:xfrm>
              <a:off x="3425" y="3138"/>
              <a:ext cx="327" cy="373"/>
              <a:chOff x="3425" y="3138"/>
              <a:chExt cx="327" cy="373"/>
            </a:xfrm>
          </p:grpSpPr>
          <p:sp>
            <p:nvSpPr>
              <p:cNvPr id="2123" name="Freeform 92"/>
              <p:cNvSpPr>
                <a:spLocks/>
              </p:cNvSpPr>
              <p:nvPr/>
            </p:nvSpPr>
            <p:spPr bwMode="auto">
              <a:xfrm>
                <a:off x="3425" y="3138"/>
                <a:ext cx="327" cy="373"/>
              </a:xfrm>
              <a:custGeom>
                <a:avLst/>
                <a:gdLst>
                  <a:gd name="T0" fmla="+- 0 3425 3425"/>
                  <a:gd name="T1" fmla="*/ T0 w 327"/>
                  <a:gd name="T2" fmla="+- 0 3138 3138"/>
                  <a:gd name="T3" fmla="*/ 3138 h 373"/>
                  <a:gd name="T4" fmla="+- 0 3569 3425"/>
                  <a:gd name="T5" fmla="*/ T4 w 327"/>
                  <a:gd name="T6" fmla="+- 0 3138 3138"/>
                  <a:gd name="T7" fmla="*/ 3138 h 373"/>
                  <a:gd name="T8" fmla="+- 0 3594 3425"/>
                  <a:gd name="T9" fmla="*/ T8 w 327"/>
                  <a:gd name="T10" fmla="+- 0 3140 3138"/>
                  <a:gd name="T11" fmla="*/ 3140 h 373"/>
                  <a:gd name="T12" fmla="+- 0 3666 3425"/>
                  <a:gd name="T13" fmla="*/ T12 w 327"/>
                  <a:gd name="T14" fmla="+- 0 3168 3138"/>
                  <a:gd name="T15" fmla="*/ 3168 h 373"/>
                  <a:gd name="T16" fmla="+- 0 3720 3425"/>
                  <a:gd name="T17" fmla="*/ T16 w 327"/>
                  <a:gd name="T18" fmla="+- 0 3221 3138"/>
                  <a:gd name="T19" fmla="*/ 3221 h 373"/>
                  <a:gd name="T20" fmla="+- 0 3748 3425"/>
                  <a:gd name="T21" fmla="*/ T20 w 327"/>
                  <a:gd name="T22" fmla="+- 0 3284 3138"/>
                  <a:gd name="T23" fmla="*/ 3284 h 373"/>
                  <a:gd name="T24" fmla="+- 0 3752 3425"/>
                  <a:gd name="T25" fmla="*/ T24 w 327"/>
                  <a:gd name="T26" fmla="+- 0 3325 3138"/>
                  <a:gd name="T27" fmla="*/ 3325 h 373"/>
                  <a:gd name="T28" fmla="+- 0 3750 3425"/>
                  <a:gd name="T29" fmla="*/ T28 w 327"/>
                  <a:gd name="T30" fmla="+- 0 3353 3138"/>
                  <a:gd name="T31" fmla="*/ 3353 h 373"/>
                  <a:gd name="T32" fmla="+- 0 3717 3425"/>
                  <a:gd name="T33" fmla="*/ T32 w 327"/>
                  <a:gd name="T34" fmla="+- 0 3432 3138"/>
                  <a:gd name="T35" fmla="*/ 3432 h 373"/>
                  <a:gd name="T36" fmla="+- 0 3654 3425"/>
                  <a:gd name="T37" fmla="*/ T36 w 327"/>
                  <a:gd name="T38" fmla="+- 0 3490 3138"/>
                  <a:gd name="T39" fmla="*/ 3490 h 373"/>
                  <a:gd name="T40" fmla="+- 0 3584 3425"/>
                  <a:gd name="T41" fmla="*/ T40 w 327"/>
                  <a:gd name="T42" fmla="+- 0 3511 3138"/>
                  <a:gd name="T43" fmla="*/ 3511 h 373"/>
                  <a:gd name="T44" fmla="+- 0 3569 3425"/>
                  <a:gd name="T45" fmla="*/ T44 w 327"/>
                  <a:gd name="T46" fmla="+- 0 3511 3138"/>
                  <a:gd name="T47" fmla="*/ 3511 h 373"/>
                  <a:gd name="T48" fmla="+- 0 3425 3425"/>
                  <a:gd name="T49" fmla="*/ T48 w 327"/>
                  <a:gd name="T50" fmla="+- 0 3511 3138"/>
                  <a:gd name="T51" fmla="*/ 3511 h 373"/>
                  <a:gd name="T52" fmla="+- 0 3425 3425"/>
                  <a:gd name="T53" fmla="*/ T52 w 327"/>
                  <a:gd name="T54" fmla="+- 0 3138 3138"/>
                  <a:gd name="T55"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7" h="373">
                    <a:moveTo>
                      <a:pt x="0" y="0"/>
                    </a:moveTo>
                    <a:lnTo>
                      <a:pt x="144" y="0"/>
                    </a:lnTo>
                    <a:lnTo>
                      <a:pt x="169" y="2"/>
                    </a:lnTo>
                    <a:lnTo>
                      <a:pt x="241" y="30"/>
                    </a:lnTo>
                    <a:lnTo>
                      <a:pt x="295" y="83"/>
                    </a:lnTo>
                    <a:lnTo>
                      <a:pt x="323" y="146"/>
                    </a:lnTo>
                    <a:lnTo>
                      <a:pt x="327" y="187"/>
                    </a:lnTo>
                    <a:lnTo>
                      <a:pt x="325" y="215"/>
                    </a:lnTo>
                    <a:lnTo>
                      <a:pt x="292" y="294"/>
                    </a:lnTo>
                    <a:lnTo>
                      <a:pt x="229" y="352"/>
                    </a:lnTo>
                    <a:lnTo>
                      <a:pt x="159" y="373"/>
                    </a:lnTo>
                    <a:lnTo>
                      <a:pt x="144"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11" name="Group 89"/>
            <p:cNvGrpSpPr>
              <a:grpSpLocks/>
            </p:cNvGrpSpPr>
            <p:nvPr/>
          </p:nvGrpSpPr>
          <p:grpSpPr bwMode="auto">
            <a:xfrm>
              <a:off x="3152" y="3138"/>
              <a:ext cx="213" cy="373"/>
              <a:chOff x="3152" y="3138"/>
              <a:chExt cx="213" cy="373"/>
            </a:xfrm>
          </p:grpSpPr>
          <p:sp>
            <p:nvSpPr>
              <p:cNvPr id="2122" name="Freeform 90"/>
              <p:cNvSpPr>
                <a:spLocks/>
              </p:cNvSpPr>
              <p:nvPr/>
            </p:nvSpPr>
            <p:spPr bwMode="auto">
              <a:xfrm>
                <a:off x="3152" y="3138"/>
                <a:ext cx="213" cy="373"/>
              </a:xfrm>
              <a:custGeom>
                <a:avLst/>
                <a:gdLst>
                  <a:gd name="T0" fmla="+- 0 3152 3152"/>
                  <a:gd name="T1" fmla="*/ T0 w 213"/>
                  <a:gd name="T2" fmla="+- 0 3138 3138"/>
                  <a:gd name="T3" fmla="*/ 3138 h 373"/>
                  <a:gd name="T4" fmla="+- 0 3364 3152"/>
                  <a:gd name="T5" fmla="*/ T4 w 213"/>
                  <a:gd name="T6" fmla="+- 0 3138 3138"/>
                  <a:gd name="T7" fmla="*/ 3138 h 373"/>
                  <a:gd name="T8" fmla="+- 0 3364 3152"/>
                  <a:gd name="T9" fmla="*/ T8 w 213"/>
                  <a:gd name="T10" fmla="+- 0 3219 3138"/>
                  <a:gd name="T11" fmla="*/ 3219 h 373"/>
                  <a:gd name="T12" fmla="+- 0 3249 3152"/>
                  <a:gd name="T13" fmla="*/ T12 w 213"/>
                  <a:gd name="T14" fmla="+- 0 3219 3138"/>
                  <a:gd name="T15" fmla="*/ 3219 h 373"/>
                  <a:gd name="T16" fmla="+- 0 3249 3152"/>
                  <a:gd name="T17" fmla="*/ T16 w 213"/>
                  <a:gd name="T18" fmla="+- 0 3283 3138"/>
                  <a:gd name="T19" fmla="*/ 3283 h 373"/>
                  <a:gd name="T20" fmla="+- 0 3358 3152"/>
                  <a:gd name="T21" fmla="*/ T20 w 213"/>
                  <a:gd name="T22" fmla="+- 0 3283 3138"/>
                  <a:gd name="T23" fmla="*/ 3283 h 373"/>
                  <a:gd name="T24" fmla="+- 0 3358 3152"/>
                  <a:gd name="T25" fmla="*/ T24 w 213"/>
                  <a:gd name="T26" fmla="+- 0 3364 3138"/>
                  <a:gd name="T27" fmla="*/ 3364 h 373"/>
                  <a:gd name="T28" fmla="+- 0 3249 3152"/>
                  <a:gd name="T29" fmla="*/ T28 w 213"/>
                  <a:gd name="T30" fmla="+- 0 3364 3138"/>
                  <a:gd name="T31" fmla="*/ 3364 h 373"/>
                  <a:gd name="T32" fmla="+- 0 3249 3152"/>
                  <a:gd name="T33" fmla="*/ T32 w 213"/>
                  <a:gd name="T34" fmla="+- 0 3430 3138"/>
                  <a:gd name="T35" fmla="*/ 3430 h 373"/>
                  <a:gd name="T36" fmla="+- 0 3364 3152"/>
                  <a:gd name="T37" fmla="*/ T36 w 213"/>
                  <a:gd name="T38" fmla="+- 0 3430 3138"/>
                  <a:gd name="T39" fmla="*/ 3430 h 373"/>
                  <a:gd name="T40" fmla="+- 0 3364 3152"/>
                  <a:gd name="T41" fmla="*/ T40 w 213"/>
                  <a:gd name="T42" fmla="+- 0 3511 3138"/>
                  <a:gd name="T43" fmla="*/ 3511 h 373"/>
                  <a:gd name="T44" fmla="+- 0 3152 3152"/>
                  <a:gd name="T45" fmla="*/ T44 w 213"/>
                  <a:gd name="T46" fmla="+- 0 3511 3138"/>
                  <a:gd name="T47" fmla="*/ 3511 h 373"/>
                  <a:gd name="T48" fmla="+- 0 3152 3152"/>
                  <a:gd name="T49" fmla="*/ T48 w 213"/>
                  <a:gd name="T50" fmla="+- 0 3138 3138"/>
                  <a:gd name="T51"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13" h="373">
                    <a:moveTo>
                      <a:pt x="0" y="0"/>
                    </a:moveTo>
                    <a:lnTo>
                      <a:pt x="212" y="0"/>
                    </a:lnTo>
                    <a:lnTo>
                      <a:pt x="212" y="81"/>
                    </a:lnTo>
                    <a:lnTo>
                      <a:pt x="97" y="81"/>
                    </a:lnTo>
                    <a:lnTo>
                      <a:pt x="97" y="145"/>
                    </a:lnTo>
                    <a:lnTo>
                      <a:pt x="206" y="145"/>
                    </a:lnTo>
                    <a:lnTo>
                      <a:pt x="206" y="226"/>
                    </a:lnTo>
                    <a:lnTo>
                      <a:pt x="97" y="226"/>
                    </a:lnTo>
                    <a:lnTo>
                      <a:pt x="97" y="292"/>
                    </a:lnTo>
                    <a:lnTo>
                      <a:pt x="212" y="292"/>
                    </a:lnTo>
                    <a:lnTo>
                      <a:pt x="212"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12" name="Group 87"/>
            <p:cNvGrpSpPr>
              <a:grpSpLocks/>
            </p:cNvGrpSpPr>
            <p:nvPr/>
          </p:nvGrpSpPr>
          <p:grpSpPr bwMode="auto">
            <a:xfrm>
              <a:off x="2801" y="3138"/>
              <a:ext cx="310" cy="373"/>
              <a:chOff x="2801" y="3138"/>
              <a:chExt cx="310" cy="373"/>
            </a:xfrm>
          </p:grpSpPr>
          <p:sp>
            <p:nvSpPr>
              <p:cNvPr id="2121" name="Freeform 88"/>
              <p:cNvSpPr>
                <a:spLocks/>
              </p:cNvSpPr>
              <p:nvPr/>
            </p:nvSpPr>
            <p:spPr bwMode="auto">
              <a:xfrm>
                <a:off x="2801" y="3138"/>
                <a:ext cx="310" cy="373"/>
              </a:xfrm>
              <a:custGeom>
                <a:avLst/>
                <a:gdLst>
                  <a:gd name="T0" fmla="+- 0 2801 2801"/>
                  <a:gd name="T1" fmla="*/ T0 w 310"/>
                  <a:gd name="T2" fmla="+- 0 3138 3138"/>
                  <a:gd name="T3" fmla="*/ 3138 h 373"/>
                  <a:gd name="T4" fmla="+- 0 2952 2801"/>
                  <a:gd name="T5" fmla="*/ T4 w 310"/>
                  <a:gd name="T6" fmla="+- 0 3138 3138"/>
                  <a:gd name="T7" fmla="*/ 3138 h 373"/>
                  <a:gd name="T8" fmla="+- 0 2983 2801"/>
                  <a:gd name="T9" fmla="*/ T8 w 310"/>
                  <a:gd name="T10" fmla="+- 0 3141 3138"/>
                  <a:gd name="T11" fmla="*/ 3141 h 373"/>
                  <a:gd name="T12" fmla="+- 0 3050 2801"/>
                  <a:gd name="T13" fmla="*/ T12 w 310"/>
                  <a:gd name="T14" fmla="+- 0 3178 3138"/>
                  <a:gd name="T15" fmla="*/ 3178 h 373"/>
                  <a:gd name="T16" fmla="+- 0 3076 2801"/>
                  <a:gd name="T17" fmla="*/ T16 w 310"/>
                  <a:gd name="T18" fmla="+- 0 3253 3138"/>
                  <a:gd name="T19" fmla="*/ 3253 h 373"/>
                  <a:gd name="T20" fmla="+- 0 3074 2801"/>
                  <a:gd name="T21" fmla="*/ T20 w 310"/>
                  <a:gd name="T22" fmla="+- 0 3277 3138"/>
                  <a:gd name="T23" fmla="*/ 3277 h 373"/>
                  <a:gd name="T24" fmla="+- 0 3046 2801"/>
                  <a:gd name="T25" fmla="*/ T24 w 310"/>
                  <a:gd name="T26" fmla="+- 0 3332 3138"/>
                  <a:gd name="T27" fmla="*/ 3332 h 373"/>
                  <a:gd name="T28" fmla="+- 0 2994 2801"/>
                  <a:gd name="T29" fmla="*/ T28 w 310"/>
                  <a:gd name="T30" fmla="+- 0 3358 3138"/>
                  <a:gd name="T31" fmla="*/ 3358 h 373"/>
                  <a:gd name="T32" fmla="+- 0 3111 2801"/>
                  <a:gd name="T33" fmla="*/ T32 w 310"/>
                  <a:gd name="T34" fmla="+- 0 3511 3138"/>
                  <a:gd name="T35" fmla="*/ 3511 h 373"/>
                  <a:gd name="T36" fmla="+- 0 2991 2801"/>
                  <a:gd name="T37" fmla="*/ T36 w 310"/>
                  <a:gd name="T38" fmla="+- 0 3511 3138"/>
                  <a:gd name="T39" fmla="*/ 3511 h 373"/>
                  <a:gd name="T40" fmla="+- 0 2898 2801"/>
                  <a:gd name="T41" fmla="*/ T40 w 310"/>
                  <a:gd name="T42" fmla="+- 0 3368 3138"/>
                  <a:gd name="T43" fmla="*/ 3368 h 373"/>
                  <a:gd name="T44" fmla="+- 0 2898 2801"/>
                  <a:gd name="T45" fmla="*/ T44 w 310"/>
                  <a:gd name="T46" fmla="+- 0 3511 3138"/>
                  <a:gd name="T47" fmla="*/ 3511 h 373"/>
                  <a:gd name="T48" fmla="+- 0 2801 2801"/>
                  <a:gd name="T49" fmla="*/ T48 w 310"/>
                  <a:gd name="T50" fmla="+- 0 3511 3138"/>
                  <a:gd name="T51" fmla="*/ 3511 h 373"/>
                  <a:gd name="T52" fmla="+- 0 2801 2801"/>
                  <a:gd name="T53" fmla="*/ T52 w 310"/>
                  <a:gd name="T54" fmla="+- 0 3138 3138"/>
                  <a:gd name="T55"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10" h="373">
                    <a:moveTo>
                      <a:pt x="0" y="0"/>
                    </a:moveTo>
                    <a:lnTo>
                      <a:pt x="151" y="0"/>
                    </a:lnTo>
                    <a:lnTo>
                      <a:pt x="182" y="3"/>
                    </a:lnTo>
                    <a:lnTo>
                      <a:pt x="249" y="40"/>
                    </a:lnTo>
                    <a:lnTo>
                      <a:pt x="275" y="115"/>
                    </a:lnTo>
                    <a:lnTo>
                      <a:pt x="273" y="139"/>
                    </a:lnTo>
                    <a:lnTo>
                      <a:pt x="245" y="194"/>
                    </a:lnTo>
                    <a:lnTo>
                      <a:pt x="193" y="220"/>
                    </a:lnTo>
                    <a:lnTo>
                      <a:pt x="310" y="373"/>
                    </a:lnTo>
                    <a:lnTo>
                      <a:pt x="190" y="373"/>
                    </a:lnTo>
                    <a:lnTo>
                      <a:pt x="97" y="230"/>
                    </a:lnTo>
                    <a:lnTo>
                      <a:pt x="97"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13" name="Group 85"/>
            <p:cNvGrpSpPr>
              <a:grpSpLocks/>
            </p:cNvGrpSpPr>
            <p:nvPr/>
          </p:nvGrpSpPr>
          <p:grpSpPr bwMode="auto">
            <a:xfrm>
              <a:off x="2050" y="3138"/>
              <a:ext cx="214" cy="373"/>
              <a:chOff x="2050" y="3138"/>
              <a:chExt cx="214" cy="373"/>
            </a:xfrm>
          </p:grpSpPr>
          <p:sp>
            <p:nvSpPr>
              <p:cNvPr id="2120" name="Freeform 86"/>
              <p:cNvSpPr>
                <a:spLocks/>
              </p:cNvSpPr>
              <p:nvPr/>
            </p:nvSpPr>
            <p:spPr bwMode="auto">
              <a:xfrm>
                <a:off x="2050" y="3138"/>
                <a:ext cx="214" cy="373"/>
              </a:xfrm>
              <a:custGeom>
                <a:avLst/>
                <a:gdLst>
                  <a:gd name="T0" fmla="+- 0 2050 2050"/>
                  <a:gd name="T1" fmla="*/ T0 w 214"/>
                  <a:gd name="T2" fmla="+- 0 3138 3138"/>
                  <a:gd name="T3" fmla="*/ 3138 h 373"/>
                  <a:gd name="T4" fmla="+- 0 2147 2050"/>
                  <a:gd name="T5" fmla="*/ T4 w 214"/>
                  <a:gd name="T6" fmla="+- 0 3138 3138"/>
                  <a:gd name="T7" fmla="*/ 3138 h 373"/>
                  <a:gd name="T8" fmla="+- 0 2147 2050"/>
                  <a:gd name="T9" fmla="*/ T8 w 214"/>
                  <a:gd name="T10" fmla="+- 0 3430 3138"/>
                  <a:gd name="T11" fmla="*/ 3430 h 373"/>
                  <a:gd name="T12" fmla="+- 0 2263 2050"/>
                  <a:gd name="T13" fmla="*/ T12 w 214"/>
                  <a:gd name="T14" fmla="+- 0 3430 3138"/>
                  <a:gd name="T15" fmla="*/ 3430 h 373"/>
                  <a:gd name="T16" fmla="+- 0 2263 2050"/>
                  <a:gd name="T17" fmla="*/ T16 w 214"/>
                  <a:gd name="T18" fmla="+- 0 3511 3138"/>
                  <a:gd name="T19" fmla="*/ 3511 h 373"/>
                  <a:gd name="T20" fmla="+- 0 2050 2050"/>
                  <a:gd name="T21" fmla="*/ T20 w 214"/>
                  <a:gd name="T22" fmla="+- 0 3511 3138"/>
                  <a:gd name="T23" fmla="*/ 3511 h 373"/>
                  <a:gd name="T24" fmla="+- 0 2050 2050"/>
                  <a:gd name="T25" fmla="*/ T24 w 214"/>
                  <a:gd name="T26" fmla="+- 0 3138 3138"/>
                  <a:gd name="T27" fmla="*/ 3138 h 373"/>
                </a:gdLst>
                <a:ahLst/>
                <a:cxnLst>
                  <a:cxn ang="0">
                    <a:pos x="T1" y="T3"/>
                  </a:cxn>
                  <a:cxn ang="0">
                    <a:pos x="T5" y="T7"/>
                  </a:cxn>
                  <a:cxn ang="0">
                    <a:pos x="T9" y="T11"/>
                  </a:cxn>
                  <a:cxn ang="0">
                    <a:pos x="T13" y="T15"/>
                  </a:cxn>
                  <a:cxn ang="0">
                    <a:pos x="T17" y="T19"/>
                  </a:cxn>
                  <a:cxn ang="0">
                    <a:pos x="T21" y="T23"/>
                  </a:cxn>
                  <a:cxn ang="0">
                    <a:pos x="T25" y="T27"/>
                  </a:cxn>
                </a:cxnLst>
                <a:rect l="0" t="0" r="r" b="b"/>
                <a:pathLst>
                  <a:path w="214" h="373">
                    <a:moveTo>
                      <a:pt x="0" y="0"/>
                    </a:moveTo>
                    <a:lnTo>
                      <a:pt x="97" y="0"/>
                    </a:lnTo>
                    <a:lnTo>
                      <a:pt x="97" y="292"/>
                    </a:lnTo>
                    <a:lnTo>
                      <a:pt x="213" y="292"/>
                    </a:lnTo>
                    <a:lnTo>
                      <a:pt x="213"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14" name="Group 82"/>
            <p:cNvGrpSpPr>
              <a:grpSpLocks/>
            </p:cNvGrpSpPr>
            <p:nvPr/>
          </p:nvGrpSpPr>
          <p:grpSpPr bwMode="auto">
            <a:xfrm>
              <a:off x="1619" y="3138"/>
              <a:ext cx="390" cy="373"/>
              <a:chOff x="1619" y="3138"/>
              <a:chExt cx="390" cy="373"/>
            </a:xfrm>
          </p:grpSpPr>
          <p:sp>
            <p:nvSpPr>
              <p:cNvPr id="2119" name="Freeform 84"/>
              <p:cNvSpPr>
                <a:spLocks/>
              </p:cNvSpPr>
              <p:nvPr/>
            </p:nvSpPr>
            <p:spPr bwMode="auto">
              <a:xfrm>
                <a:off x="1619" y="3138"/>
                <a:ext cx="390" cy="373"/>
              </a:xfrm>
              <a:custGeom>
                <a:avLst/>
                <a:gdLst>
                  <a:gd name="T0" fmla="+- 0 1762 1619"/>
                  <a:gd name="T1" fmla="*/ T0 w 390"/>
                  <a:gd name="T2" fmla="+- 0 3138 3138"/>
                  <a:gd name="T3" fmla="*/ 3138 h 373"/>
                  <a:gd name="T4" fmla="+- 0 1868 1619"/>
                  <a:gd name="T5" fmla="*/ T4 w 390"/>
                  <a:gd name="T6" fmla="+- 0 3138 3138"/>
                  <a:gd name="T7" fmla="*/ 3138 h 373"/>
                  <a:gd name="T8" fmla="+- 0 2008 1619"/>
                  <a:gd name="T9" fmla="*/ T8 w 390"/>
                  <a:gd name="T10" fmla="+- 0 3511 3138"/>
                  <a:gd name="T11" fmla="*/ 3511 h 373"/>
                  <a:gd name="T12" fmla="+- 0 1905 1619"/>
                  <a:gd name="T13" fmla="*/ T12 w 390"/>
                  <a:gd name="T14" fmla="+- 0 3511 3138"/>
                  <a:gd name="T15" fmla="*/ 3511 h 373"/>
                  <a:gd name="T16" fmla="+- 0 1881 1619"/>
                  <a:gd name="T17" fmla="*/ T16 w 390"/>
                  <a:gd name="T18" fmla="+- 0 3446 3138"/>
                  <a:gd name="T19" fmla="*/ 3446 h 373"/>
                  <a:gd name="T20" fmla="+- 0 1747 1619"/>
                  <a:gd name="T21" fmla="*/ T20 w 390"/>
                  <a:gd name="T22" fmla="+- 0 3446 3138"/>
                  <a:gd name="T23" fmla="*/ 3446 h 373"/>
                  <a:gd name="T24" fmla="+- 0 1721 1619"/>
                  <a:gd name="T25" fmla="*/ T24 w 390"/>
                  <a:gd name="T26" fmla="+- 0 3511 3138"/>
                  <a:gd name="T27" fmla="*/ 3511 h 373"/>
                  <a:gd name="T28" fmla="+- 0 1619 1619"/>
                  <a:gd name="T29" fmla="*/ T28 w 390"/>
                  <a:gd name="T30" fmla="+- 0 3511 3138"/>
                  <a:gd name="T31" fmla="*/ 3511 h 373"/>
                  <a:gd name="T32" fmla="+- 0 1762 1619"/>
                  <a:gd name="T33" fmla="*/ T32 w 390"/>
                  <a:gd name="T34" fmla="+- 0 3138 3138"/>
                  <a:gd name="T35"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90" h="373">
                    <a:moveTo>
                      <a:pt x="143" y="0"/>
                    </a:moveTo>
                    <a:lnTo>
                      <a:pt x="249" y="0"/>
                    </a:lnTo>
                    <a:lnTo>
                      <a:pt x="389" y="373"/>
                    </a:lnTo>
                    <a:lnTo>
                      <a:pt x="286" y="373"/>
                    </a:lnTo>
                    <a:lnTo>
                      <a:pt x="262" y="308"/>
                    </a:lnTo>
                    <a:lnTo>
                      <a:pt x="128" y="308"/>
                    </a:lnTo>
                    <a:lnTo>
                      <a:pt x="102" y="373"/>
                    </a:lnTo>
                    <a:lnTo>
                      <a:pt x="0" y="373"/>
                    </a:lnTo>
                    <a:lnTo>
                      <a:pt x="143"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31" name="Picture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3131"/>
                <a:ext cx="340" cy="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5" name="Group 78"/>
            <p:cNvGrpSpPr>
              <a:grpSpLocks/>
            </p:cNvGrpSpPr>
            <p:nvPr/>
          </p:nvGrpSpPr>
          <p:grpSpPr bwMode="auto">
            <a:xfrm>
              <a:off x="862" y="3138"/>
              <a:ext cx="327" cy="373"/>
              <a:chOff x="862" y="3138"/>
              <a:chExt cx="327" cy="373"/>
            </a:xfrm>
          </p:grpSpPr>
          <p:sp>
            <p:nvSpPr>
              <p:cNvPr id="2118" name="Freeform 81"/>
              <p:cNvSpPr>
                <a:spLocks/>
              </p:cNvSpPr>
              <p:nvPr/>
            </p:nvSpPr>
            <p:spPr bwMode="auto">
              <a:xfrm>
                <a:off x="862" y="3138"/>
                <a:ext cx="327" cy="373"/>
              </a:xfrm>
              <a:custGeom>
                <a:avLst/>
                <a:gdLst>
                  <a:gd name="T0" fmla="+- 0 862 862"/>
                  <a:gd name="T1" fmla="*/ T0 w 327"/>
                  <a:gd name="T2" fmla="+- 0 3138 3138"/>
                  <a:gd name="T3" fmla="*/ 3138 h 373"/>
                  <a:gd name="T4" fmla="+- 0 1005 862"/>
                  <a:gd name="T5" fmla="*/ T4 w 327"/>
                  <a:gd name="T6" fmla="+- 0 3138 3138"/>
                  <a:gd name="T7" fmla="*/ 3138 h 373"/>
                  <a:gd name="T8" fmla="+- 0 1031 862"/>
                  <a:gd name="T9" fmla="*/ T8 w 327"/>
                  <a:gd name="T10" fmla="+- 0 3140 3138"/>
                  <a:gd name="T11" fmla="*/ 3140 h 373"/>
                  <a:gd name="T12" fmla="+- 0 1103 862"/>
                  <a:gd name="T13" fmla="*/ T12 w 327"/>
                  <a:gd name="T14" fmla="+- 0 3168 3138"/>
                  <a:gd name="T15" fmla="*/ 3168 h 373"/>
                  <a:gd name="T16" fmla="+- 0 1157 862"/>
                  <a:gd name="T17" fmla="*/ T16 w 327"/>
                  <a:gd name="T18" fmla="+- 0 3221 3138"/>
                  <a:gd name="T19" fmla="*/ 3221 h 373"/>
                  <a:gd name="T20" fmla="+- 0 1184 862"/>
                  <a:gd name="T21" fmla="*/ T20 w 327"/>
                  <a:gd name="T22" fmla="+- 0 3284 3138"/>
                  <a:gd name="T23" fmla="*/ 3284 h 373"/>
                  <a:gd name="T24" fmla="+- 0 1189 862"/>
                  <a:gd name="T25" fmla="*/ T24 w 327"/>
                  <a:gd name="T26" fmla="+- 0 3325 3138"/>
                  <a:gd name="T27" fmla="*/ 3325 h 373"/>
                  <a:gd name="T28" fmla="+- 0 1187 862"/>
                  <a:gd name="T29" fmla="*/ T28 w 327"/>
                  <a:gd name="T30" fmla="+- 0 3353 3138"/>
                  <a:gd name="T31" fmla="*/ 3353 h 373"/>
                  <a:gd name="T32" fmla="+- 0 1154 862"/>
                  <a:gd name="T33" fmla="*/ T32 w 327"/>
                  <a:gd name="T34" fmla="+- 0 3432 3138"/>
                  <a:gd name="T35" fmla="*/ 3432 h 373"/>
                  <a:gd name="T36" fmla="+- 0 1090 862"/>
                  <a:gd name="T37" fmla="*/ T36 w 327"/>
                  <a:gd name="T38" fmla="+- 0 3490 3138"/>
                  <a:gd name="T39" fmla="*/ 3490 h 373"/>
                  <a:gd name="T40" fmla="+- 0 1020 862"/>
                  <a:gd name="T41" fmla="*/ T40 w 327"/>
                  <a:gd name="T42" fmla="+- 0 3511 3138"/>
                  <a:gd name="T43" fmla="*/ 3511 h 373"/>
                  <a:gd name="T44" fmla="+- 0 1005 862"/>
                  <a:gd name="T45" fmla="*/ T44 w 327"/>
                  <a:gd name="T46" fmla="+- 0 3511 3138"/>
                  <a:gd name="T47" fmla="*/ 3511 h 373"/>
                  <a:gd name="T48" fmla="+- 0 862 862"/>
                  <a:gd name="T49" fmla="*/ T48 w 327"/>
                  <a:gd name="T50" fmla="+- 0 3511 3138"/>
                  <a:gd name="T51" fmla="*/ 3511 h 373"/>
                  <a:gd name="T52" fmla="+- 0 862 862"/>
                  <a:gd name="T53" fmla="*/ T52 w 327"/>
                  <a:gd name="T54" fmla="+- 0 3138 3138"/>
                  <a:gd name="T55" fmla="*/ 313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7" h="373">
                    <a:moveTo>
                      <a:pt x="0" y="0"/>
                    </a:moveTo>
                    <a:lnTo>
                      <a:pt x="143" y="0"/>
                    </a:lnTo>
                    <a:lnTo>
                      <a:pt x="169" y="2"/>
                    </a:lnTo>
                    <a:lnTo>
                      <a:pt x="241" y="30"/>
                    </a:lnTo>
                    <a:lnTo>
                      <a:pt x="295" y="83"/>
                    </a:lnTo>
                    <a:lnTo>
                      <a:pt x="322" y="146"/>
                    </a:lnTo>
                    <a:lnTo>
                      <a:pt x="327" y="187"/>
                    </a:lnTo>
                    <a:lnTo>
                      <a:pt x="325" y="215"/>
                    </a:lnTo>
                    <a:lnTo>
                      <a:pt x="292" y="294"/>
                    </a:lnTo>
                    <a:lnTo>
                      <a:pt x="228" y="352"/>
                    </a:lnTo>
                    <a:lnTo>
                      <a:pt x="158" y="373"/>
                    </a:lnTo>
                    <a:lnTo>
                      <a:pt x="143" y="373"/>
                    </a:lnTo>
                    <a:lnTo>
                      <a:pt x="0" y="373"/>
                    </a:lnTo>
                    <a:lnTo>
                      <a:pt x="0"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28"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 y="3123"/>
                <a:ext cx="299" cy="405"/>
              </a:xfrm>
              <a:prstGeom prst="rect">
                <a:avLst/>
              </a:prstGeom>
              <a:noFill/>
              <a:extLst>
                <a:ext uri="{909E8E84-426E-40DD-AFC4-6F175D3DCCD1}">
                  <a14:hiddenFill xmlns:a14="http://schemas.microsoft.com/office/drawing/2010/main">
                    <a:solidFill>
                      <a:srgbClr val="FFFFFF"/>
                    </a:solidFill>
                  </a14:hiddenFill>
                </a:ext>
              </a:extLst>
            </p:spPr>
          </p:pic>
          <p:pic>
            <p:nvPicPr>
              <p:cNvPr id="2127"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 y="960"/>
                <a:ext cx="9240" cy="6720"/>
              </a:xfrm>
              <a:prstGeom prst="rect">
                <a:avLst/>
              </a:prstGeom>
              <a:noFill/>
              <a:extLst>
                <a:ext uri="{909E8E84-426E-40DD-AFC4-6F175D3DCCD1}">
                  <a14:hiddenFill xmlns:a14="http://schemas.microsoft.com/office/drawing/2010/main">
                    <a:solidFill>
                      <a:srgbClr val="FFFFFF"/>
                    </a:solidFill>
                  </a14:hiddenFill>
                </a:ext>
              </a:extLst>
            </p:spPr>
          </p:pic>
        </p:grpSp>
        <p:sp>
          <p:nvSpPr>
            <p:cNvPr id="2117" name="Freeform 77"/>
            <p:cNvSpPr>
              <a:spLocks/>
            </p:cNvSpPr>
            <p:nvPr/>
          </p:nvSpPr>
          <p:spPr bwMode="auto">
            <a:xfrm>
              <a:off x="4717" y="952"/>
              <a:ext cx="9255" cy="6735"/>
            </a:xfrm>
            <a:custGeom>
              <a:avLst/>
              <a:gdLst>
                <a:gd name="T0" fmla="+- 0 4717 4717"/>
                <a:gd name="T1" fmla="*/ T0 w 9255"/>
                <a:gd name="T2" fmla="+- 0 7687 952"/>
                <a:gd name="T3" fmla="*/ 7687 h 6735"/>
                <a:gd name="T4" fmla="+- 0 13972 4717"/>
                <a:gd name="T5" fmla="*/ T4 w 9255"/>
                <a:gd name="T6" fmla="+- 0 7687 952"/>
                <a:gd name="T7" fmla="*/ 7687 h 6735"/>
                <a:gd name="T8" fmla="+- 0 13972 4717"/>
                <a:gd name="T9" fmla="*/ T8 w 9255"/>
                <a:gd name="T10" fmla="+- 0 952 952"/>
                <a:gd name="T11" fmla="*/ 952 h 6735"/>
                <a:gd name="T12" fmla="+- 0 4717 4717"/>
                <a:gd name="T13" fmla="*/ T12 w 9255"/>
                <a:gd name="T14" fmla="+- 0 952 952"/>
                <a:gd name="T15" fmla="*/ 952 h 6735"/>
                <a:gd name="T16" fmla="+- 0 4717 4717"/>
                <a:gd name="T17" fmla="*/ T16 w 9255"/>
                <a:gd name="T18" fmla="+- 0 7687 952"/>
                <a:gd name="T19" fmla="*/ 7687 h 6735"/>
              </a:gdLst>
              <a:ahLst/>
              <a:cxnLst>
                <a:cxn ang="0">
                  <a:pos x="T1" y="T3"/>
                </a:cxn>
                <a:cxn ang="0">
                  <a:pos x="T5" y="T7"/>
                </a:cxn>
                <a:cxn ang="0">
                  <a:pos x="T9" y="T11"/>
                </a:cxn>
                <a:cxn ang="0">
                  <a:pos x="T13" y="T15"/>
                </a:cxn>
                <a:cxn ang="0">
                  <a:pos x="T17" y="T19"/>
                </a:cxn>
              </a:cxnLst>
              <a:rect l="0" t="0" r="r" b="b"/>
              <a:pathLst>
                <a:path w="9255" h="6735">
                  <a:moveTo>
                    <a:pt x="0" y="6735"/>
                  </a:moveTo>
                  <a:lnTo>
                    <a:pt x="9255" y="6735"/>
                  </a:lnTo>
                  <a:lnTo>
                    <a:pt x="9255" y="0"/>
                  </a:lnTo>
                  <a:lnTo>
                    <a:pt x="0" y="0"/>
                  </a:lnTo>
                  <a:lnTo>
                    <a:pt x="0" y="6735"/>
                  </a:lnTo>
                  <a:close/>
                </a:path>
              </a:pathLst>
            </a:custGeom>
            <a:noFill/>
            <a:ln w="9525">
              <a:solidFill>
                <a:srgbClr val="072B6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65" name="Rectangle 14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66" name="TextBox 2165"/>
          <p:cNvSpPr txBox="1"/>
          <p:nvPr/>
        </p:nvSpPr>
        <p:spPr>
          <a:xfrm>
            <a:off x="4349261" y="5271820"/>
            <a:ext cx="6923690" cy="923330"/>
          </a:xfrm>
          <a:prstGeom prst="rect">
            <a:avLst/>
          </a:prstGeom>
          <a:noFill/>
          <a:effectLst>
            <a:glow rad="228600">
              <a:schemeClr val="accent2">
                <a:satMod val="175000"/>
                <a:alpha val="40000"/>
              </a:schemeClr>
            </a:glow>
          </a:effectLst>
        </p:spPr>
        <p:txBody>
          <a:bodyPr wrap="none" rtlCol="0">
            <a:spAutoFit/>
          </a:bodyPr>
          <a:lstStyle/>
          <a:p>
            <a:r>
              <a:rPr lang="en-US" sz="5400" b="1" dirty="0" smtClean="0"/>
              <a:t>CHAPIN HIGH SCHOOL</a:t>
            </a:r>
            <a:endParaRPr lang="en-US" sz="5400" b="1" dirty="0"/>
          </a:p>
        </p:txBody>
      </p:sp>
    </p:spTree>
    <p:extLst>
      <p:ext uri="{BB962C8B-B14F-4D97-AF65-F5344CB8AC3E}">
        <p14:creationId xmlns:p14="http://schemas.microsoft.com/office/powerpoint/2010/main" val="3011401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Culture </a:t>
            </a:r>
            <a:endParaRPr lang="en-US" dirty="0"/>
          </a:p>
        </p:txBody>
      </p:sp>
      <p:sp>
        <p:nvSpPr>
          <p:cNvPr id="3" name="Content Placeholder 2"/>
          <p:cNvSpPr>
            <a:spLocks noGrp="1"/>
          </p:cNvSpPr>
          <p:nvPr>
            <p:ph idx="1"/>
          </p:nvPr>
        </p:nvSpPr>
        <p:spPr>
          <a:xfrm>
            <a:off x="1225974" y="1639901"/>
            <a:ext cx="10630746" cy="4439573"/>
          </a:xfrm>
        </p:spPr>
        <p:txBody>
          <a:bodyPr>
            <a:normAutofit/>
          </a:bodyPr>
          <a:lstStyle/>
          <a:p>
            <a:r>
              <a:rPr lang="en-US" sz="3200" dirty="0" smtClean="0"/>
              <a:t>The courses will be COLLEGE courses….</a:t>
            </a:r>
          </a:p>
          <a:p>
            <a:endParaRPr lang="en-US" dirty="0"/>
          </a:p>
          <a:p>
            <a:endParaRPr lang="en-US" dirty="0" smtClean="0"/>
          </a:p>
          <a:p>
            <a:endParaRPr lang="en-US" dirty="0"/>
          </a:p>
          <a:p>
            <a:pPr marL="0" indent="0">
              <a:buNone/>
            </a:pPr>
            <a:r>
              <a:rPr lang="en-US" dirty="0" smtClean="0"/>
              <a:t>										</a:t>
            </a:r>
            <a:r>
              <a:rPr lang="en-US" sz="2800" dirty="0" smtClean="0"/>
              <a:t>…….. With COLLEGE expectations</a:t>
            </a:r>
          </a:p>
          <a:p>
            <a:pPr marL="0" indent="0">
              <a:buNone/>
            </a:pPr>
            <a:endParaRPr lang="en-US" dirty="0"/>
          </a:p>
          <a:p>
            <a:pPr marL="0" indent="0">
              <a:buNone/>
            </a:pPr>
            <a:endParaRPr lang="en-US" dirty="0" smtClean="0"/>
          </a:p>
          <a:p>
            <a:pPr marL="0" indent="0">
              <a:buNone/>
            </a:pPr>
            <a:endParaRPr lang="en-US" dirty="0"/>
          </a:p>
          <a:p>
            <a:pPr marL="0" indent="0" algn="ctr">
              <a:buNone/>
            </a:pPr>
            <a:r>
              <a:rPr lang="en-US" sz="2800" dirty="0" smtClean="0"/>
              <a:t>What does that mean?</a:t>
            </a:r>
            <a:endParaRPr lang="en-US" sz="2800" dirty="0"/>
          </a:p>
        </p:txBody>
      </p:sp>
      <p:pic>
        <p:nvPicPr>
          <p:cNvPr id="6181" name="Picture 37" descr="http://borderzine.com/wp-content/uploads/2013/05/epcc-film-festival-gutierrez-elli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00" y="2949257"/>
            <a:ext cx="4533268" cy="182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50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4" y="692353"/>
            <a:ext cx="8733692" cy="5096267"/>
          </a:xfrm>
          <a:prstGeom prst="rect">
            <a:avLst/>
          </a:prstGeom>
        </p:spPr>
        <p:txBody>
          <a:bodyPr wrap="square">
            <a:spAutoFit/>
          </a:bodyPr>
          <a:lstStyle/>
          <a:p>
            <a:pPr marL="72390" marR="0">
              <a:spcBef>
                <a:spcPts val="905"/>
              </a:spcBef>
              <a:spcAft>
                <a:spcPts val="0"/>
              </a:spcAft>
              <a:tabLst>
                <a:tab pos="3957955" algn="l"/>
              </a:tabLst>
            </a:pPr>
            <a:r>
              <a:rPr lang="en-US" sz="4800" dirty="0">
                <a:solidFill>
                  <a:srgbClr val="072B61"/>
                </a:solidFill>
                <a:latin typeface="Georgia" panose="02040502050405020303" pitchFamily="18" charset="0"/>
                <a:ea typeface="Calibri" panose="020F0502020204030204" pitchFamily="34" charset="0"/>
                <a:cs typeface="Times New Roman" panose="02020603050405020304" pitchFamily="18" charset="0"/>
              </a:rPr>
              <a:t>High School	</a:t>
            </a:r>
            <a:r>
              <a:rPr lang="en-US" sz="4800" dirty="0" smtClean="0">
                <a:solidFill>
                  <a:srgbClr val="072B61"/>
                </a:solidFill>
                <a:latin typeface="Georgia" panose="02040502050405020303" pitchFamily="18" charset="0"/>
                <a:ea typeface="Calibri" panose="020F0502020204030204" pitchFamily="34" charset="0"/>
                <a:cs typeface="Times New Roman" panose="02020603050405020304" pitchFamily="18" charset="0"/>
              </a:rPr>
              <a:t>     College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Bef>
                <a:spcPts val="55"/>
              </a:spcBef>
            </a:pPr>
            <a:r>
              <a:rPr lang="en-US" sz="140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77190" marR="0">
              <a:spcBef>
                <a:spcPts val="315"/>
              </a:spcBef>
              <a:spcAft>
                <a:spcPts val="0"/>
              </a:spcAft>
              <a:tabLst>
                <a:tab pos="4396740" algn="l"/>
              </a:tabLst>
            </a:pP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Often</a:t>
            </a:r>
            <a:r>
              <a:rPr lang="en-US" spc="-1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no</a:t>
            </a:r>
            <a:r>
              <a:rPr lang="en-US" spc="-1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textbook	Textbook/reading</a:t>
            </a:r>
            <a:r>
              <a:rPr lang="en-US" spc="-3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required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77190" marR="0">
              <a:spcBef>
                <a:spcPts val="955"/>
              </a:spcBef>
              <a:spcAft>
                <a:spcPts val="0"/>
              </a:spcAft>
              <a:tabLst>
                <a:tab pos="4396740" algn="l"/>
              </a:tabLst>
            </a:pP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Light</a:t>
            </a:r>
            <a:r>
              <a:rPr lang="en-US" spc="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homework</a:t>
            </a:r>
            <a:r>
              <a:rPr lang="en-US" spc="-3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load	Heavy homework</a:t>
            </a:r>
            <a:r>
              <a:rPr lang="en-US" spc="-1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load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77190" marR="0">
              <a:spcBef>
                <a:spcPts val="955"/>
              </a:spcBef>
              <a:spcAft>
                <a:spcPts val="0"/>
              </a:spcAft>
              <a:tabLst>
                <a:tab pos="4396740" algn="l"/>
              </a:tabLst>
            </a:pP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Many</a:t>
            </a:r>
            <a:r>
              <a:rPr lang="en-US" spc="-2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grades	Fewer</a:t>
            </a:r>
            <a:r>
              <a:rPr lang="en-US" spc="-2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grades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77190" marR="0">
              <a:spcBef>
                <a:spcPts val="955"/>
              </a:spcBef>
              <a:spcAft>
                <a:spcPts val="0"/>
              </a:spcAft>
              <a:tabLst>
                <a:tab pos="4396740" algn="l"/>
              </a:tabLst>
            </a:pP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Absence</a:t>
            </a:r>
            <a:r>
              <a:rPr lang="en-US" spc="-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policy</a:t>
            </a:r>
            <a:r>
              <a:rPr lang="en-US" spc="-2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lenient	Absence policy NOT</a:t>
            </a:r>
            <a:r>
              <a:rPr lang="en-US" spc="-3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lenient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Georgia" panose="02040502050405020303" pitchFamily="18" charset="0"/>
                <a:ea typeface="Georgia" panose="02040502050405020303" pitchFamily="18" charset="0"/>
                <a:cs typeface="Georgia" panose="02040502050405020303"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77190" marR="0">
              <a:spcBef>
                <a:spcPts val="955"/>
              </a:spcBef>
              <a:spcAft>
                <a:spcPts val="0"/>
              </a:spcAft>
              <a:tabLst>
                <a:tab pos="4396740" algn="l"/>
              </a:tabLst>
            </a:pP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School info given</a:t>
            </a:r>
            <a:r>
              <a:rPr lang="en-US" spc="-45"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to</a:t>
            </a:r>
            <a:r>
              <a:rPr lang="en-US" spc="-1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parents	School info NOT given to</a:t>
            </a:r>
            <a:r>
              <a:rPr lang="en-US" spc="-70" dirty="0">
                <a:solidFill>
                  <a:srgbClr val="072B61"/>
                </a:solidFill>
                <a:latin typeface="Georgia" panose="02040502050405020303" pitchFamily="18" charset="0"/>
                <a:ea typeface="Calibri" panose="020F0502020204030204" pitchFamily="34" charset="0"/>
                <a:cs typeface="Times New Roman" panose="02020603050405020304" pitchFamily="18" charset="0"/>
              </a:rPr>
              <a:t> </a:t>
            </a:r>
            <a:r>
              <a:rPr lang="en-US" dirty="0">
                <a:solidFill>
                  <a:srgbClr val="072B61"/>
                </a:solidFill>
                <a:latin typeface="Georgia" panose="02040502050405020303" pitchFamily="18" charset="0"/>
                <a:ea typeface="Calibri" panose="020F0502020204030204" pitchFamily="34" charset="0"/>
                <a:cs typeface="Times New Roman" panose="02020603050405020304" pitchFamily="18" charset="0"/>
              </a:rPr>
              <a:t>parents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15107" y="1547447"/>
            <a:ext cx="3411415" cy="339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1547447"/>
            <a:ext cx="3411415" cy="339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9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college credit earned?</a:t>
            </a:r>
            <a:endParaRPr lang="en-US" dirty="0"/>
          </a:p>
        </p:txBody>
      </p:sp>
      <p:sp>
        <p:nvSpPr>
          <p:cNvPr id="4" name="Content Placeholder 3"/>
          <p:cNvSpPr>
            <a:spLocks noGrp="1"/>
          </p:cNvSpPr>
          <p:nvPr>
            <p:ph idx="1"/>
          </p:nvPr>
        </p:nvSpPr>
        <p:spPr>
          <a:xfrm>
            <a:off x="677334" y="1507446"/>
            <a:ext cx="8596668" cy="4305525"/>
          </a:xfrm>
        </p:spPr>
        <p:txBody>
          <a:bodyPr>
            <a:normAutofit/>
          </a:bodyPr>
          <a:lstStyle/>
          <a:p>
            <a:r>
              <a:rPr lang="en-US" sz="2800" dirty="0" smtClean="0"/>
              <a:t>In </a:t>
            </a:r>
            <a:r>
              <a:rPr lang="en-US" sz="2800" dirty="0"/>
              <a:t>a DC </a:t>
            </a:r>
            <a:r>
              <a:rPr lang="en-US" sz="2800" dirty="0" smtClean="0"/>
              <a:t>class, students earn </a:t>
            </a:r>
            <a:r>
              <a:rPr lang="en-US" sz="2800" dirty="0"/>
              <a:t>college credit </a:t>
            </a:r>
            <a:r>
              <a:rPr lang="en-US" sz="2800" dirty="0" smtClean="0"/>
              <a:t>upon</a:t>
            </a:r>
            <a:r>
              <a:rPr lang="en-US" sz="2800" dirty="0"/>
              <a:t> successful completion of the </a:t>
            </a:r>
            <a:r>
              <a:rPr lang="en-US" sz="2800" dirty="0" smtClean="0"/>
              <a:t>course at the end of each semester/term.</a:t>
            </a:r>
            <a:r>
              <a:rPr lang="en-US" sz="2800" dirty="0"/>
              <a:t> </a:t>
            </a:r>
            <a:r>
              <a:rPr lang="en-US" sz="2800" dirty="0" smtClean="0"/>
              <a:t>It </a:t>
            </a:r>
            <a:r>
              <a:rPr lang="en-US" sz="2800" dirty="0"/>
              <a:t>is crucial to strive for an "A" or "B" in the course, </a:t>
            </a:r>
            <a:r>
              <a:rPr lang="en-US" sz="2800" dirty="0" smtClean="0"/>
              <a:t>all grades </a:t>
            </a:r>
            <a:r>
              <a:rPr lang="en-US" sz="2800" dirty="0"/>
              <a:t>will be reflected on </a:t>
            </a:r>
            <a:r>
              <a:rPr lang="en-US" sz="2800" dirty="0" smtClean="0"/>
              <a:t>the college transcript. Grades </a:t>
            </a:r>
            <a:r>
              <a:rPr lang="en-US" sz="2800" dirty="0"/>
              <a:t>acquired in dual credit courses may </a:t>
            </a:r>
            <a:r>
              <a:rPr lang="en-US" sz="2800" dirty="0" smtClean="0"/>
              <a:t>affect  </a:t>
            </a:r>
            <a:r>
              <a:rPr lang="en-US" sz="2800" dirty="0"/>
              <a:t>college cumulative GPA, depending on the </a:t>
            </a:r>
            <a:r>
              <a:rPr lang="en-US" sz="2800" dirty="0" smtClean="0"/>
              <a:t>future institution </a:t>
            </a:r>
            <a:r>
              <a:rPr lang="en-US" sz="2800" dirty="0"/>
              <a:t>you attend. </a:t>
            </a:r>
          </a:p>
          <a:p>
            <a:endParaRPr lang="en-US" dirty="0"/>
          </a:p>
        </p:txBody>
      </p:sp>
    </p:spTree>
    <p:extLst>
      <p:ext uri="{BB962C8B-B14F-4D97-AF65-F5344CB8AC3E}">
        <p14:creationId xmlns:p14="http://schemas.microsoft.com/office/powerpoint/2010/main" val="206429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with the college credit I earned?</a:t>
            </a:r>
            <a:endParaRPr lang="en-US" dirty="0"/>
          </a:p>
        </p:txBody>
      </p:sp>
      <p:sp>
        <p:nvSpPr>
          <p:cNvPr id="3" name="Content Placeholder 2"/>
          <p:cNvSpPr>
            <a:spLocks noGrp="1"/>
          </p:cNvSpPr>
          <p:nvPr>
            <p:ph idx="1"/>
          </p:nvPr>
        </p:nvSpPr>
        <p:spPr>
          <a:xfrm>
            <a:off x="677333" y="2160589"/>
            <a:ext cx="10011687" cy="4145617"/>
          </a:xfrm>
        </p:spPr>
        <p:txBody>
          <a:bodyPr>
            <a:normAutofit fontScale="92500" lnSpcReduction="20000"/>
          </a:bodyPr>
          <a:lstStyle/>
          <a:p>
            <a:r>
              <a:rPr lang="en-US" sz="4000" dirty="0" smtClean="0"/>
              <a:t>Submit a transcript request form to EPCC to send a transcript to your college for review. </a:t>
            </a:r>
          </a:p>
          <a:p>
            <a:r>
              <a:rPr lang="en-US" sz="4000" dirty="0" smtClean="0"/>
              <a:t>Email the transcript request to </a:t>
            </a:r>
            <a:r>
              <a:rPr lang="en-US" sz="4000" dirty="0" smtClean="0">
                <a:hlinkClick r:id="rId2"/>
              </a:rPr>
              <a:t>epaiz@epcc.edu</a:t>
            </a:r>
            <a:r>
              <a:rPr lang="en-US" sz="4000" dirty="0" smtClean="0"/>
              <a:t>.  Form can be found on EPCC website or can pick one up in the C5 lab.</a:t>
            </a:r>
          </a:p>
          <a:p>
            <a:r>
              <a:rPr lang="en-US" sz="4000" dirty="0" smtClean="0"/>
              <a:t>College counselor can assist with this process.  </a:t>
            </a:r>
          </a:p>
          <a:p>
            <a:pPr marL="0" indent="0">
              <a:buNone/>
            </a:pPr>
            <a:endParaRPr lang="en-US" sz="4000" dirty="0" smtClean="0"/>
          </a:p>
        </p:txBody>
      </p:sp>
    </p:spTree>
    <p:extLst>
      <p:ext uri="{BB962C8B-B14F-4D97-AF65-F5344CB8AC3E}">
        <p14:creationId xmlns:p14="http://schemas.microsoft.com/office/powerpoint/2010/main" val="226315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17" y="1366345"/>
            <a:ext cx="8596668" cy="1320800"/>
          </a:xfrm>
        </p:spPr>
        <p:txBody>
          <a:bodyPr/>
          <a:lstStyle/>
          <a:p>
            <a:r>
              <a:rPr lang="en-US" dirty="0" smtClean="0"/>
              <a:t>Scholarship Opportunity for DC students</a:t>
            </a:r>
            <a:endParaRPr lang="en-US" dirty="0"/>
          </a:p>
        </p:txBody>
      </p:sp>
      <p:sp>
        <p:nvSpPr>
          <p:cNvPr id="3" name="Content Placeholder 2"/>
          <p:cNvSpPr>
            <a:spLocks noGrp="1"/>
          </p:cNvSpPr>
          <p:nvPr>
            <p:ph idx="1"/>
          </p:nvPr>
        </p:nvSpPr>
        <p:spPr/>
        <p:txBody>
          <a:bodyPr/>
          <a:lstStyle/>
          <a:p>
            <a:pPr marL="0" indent="0" algn="ctr">
              <a:buNone/>
            </a:pPr>
            <a:r>
              <a:rPr lang="en-US" sz="2400" dirty="0" smtClean="0"/>
              <a:t>STARS SCHOLARSHIP FUND</a:t>
            </a:r>
          </a:p>
          <a:p>
            <a:pPr marL="0" indent="0" algn="ctr">
              <a:buNone/>
            </a:pPr>
            <a:r>
              <a:rPr lang="en-US" sz="2400" dirty="0" smtClean="0">
                <a:hlinkClick r:id="rId2"/>
              </a:rPr>
              <a:t>www.starsscholarship.org</a:t>
            </a:r>
            <a:endParaRPr lang="en-US" sz="2400" dirty="0" smtClean="0"/>
          </a:p>
          <a:p>
            <a:pPr marL="0" indent="0" algn="ctr">
              <a:buNone/>
            </a:pPr>
            <a:endParaRPr lang="en-US" sz="2400" dirty="0"/>
          </a:p>
          <a:p>
            <a:pPr marL="0" indent="0" algn="ctr">
              <a:buNone/>
            </a:pPr>
            <a:r>
              <a:rPr lang="en-US" sz="2400" dirty="0" smtClean="0"/>
              <a:t>Completed 12 undergraduate college hours</a:t>
            </a:r>
          </a:p>
          <a:p>
            <a:pPr marL="0" indent="0" algn="ctr">
              <a:buNone/>
            </a:pPr>
            <a:r>
              <a:rPr lang="en-US" sz="2400" dirty="0" smtClean="0"/>
              <a:t>2.7 GPA</a:t>
            </a:r>
          </a:p>
          <a:p>
            <a:pPr marL="0" indent="0" algn="ctr">
              <a:buNone/>
            </a:pPr>
            <a:r>
              <a:rPr lang="en-US" sz="2400" dirty="0" smtClean="0"/>
              <a:t>US Citizenship or Legal Residency</a:t>
            </a:r>
          </a:p>
          <a:p>
            <a:pPr marL="0" indent="0" algn="ctr">
              <a:buNone/>
            </a:pPr>
            <a:r>
              <a:rPr lang="en-US" sz="2400" dirty="0" smtClean="0"/>
              <a:t>Resident of south or west Texas</a:t>
            </a:r>
          </a:p>
          <a:p>
            <a:pPr algn="ctr"/>
            <a:endParaRPr lang="en-US" dirty="0"/>
          </a:p>
        </p:txBody>
      </p:sp>
    </p:spTree>
    <p:extLst>
      <p:ext uri="{BB962C8B-B14F-4D97-AF65-F5344CB8AC3E}">
        <p14:creationId xmlns:p14="http://schemas.microsoft.com/office/powerpoint/2010/main" val="260398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527" y="1051034"/>
            <a:ext cx="8596668" cy="1320800"/>
          </a:xfrm>
        </p:spPr>
        <p:txBody>
          <a:bodyPr/>
          <a:lstStyle/>
          <a:p>
            <a:r>
              <a:rPr lang="en-US" dirty="0"/>
              <a:t>What do I do with </a:t>
            </a:r>
            <a:r>
              <a:rPr lang="en-US" dirty="0" smtClean="0"/>
              <a:t>my TSI scores?</a:t>
            </a:r>
            <a:endParaRPr lang="en-US" dirty="0"/>
          </a:p>
        </p:txBody>
      </p:sp>
      <p:sp>
        <p:nvSpPr>
          <p:cNvPr id="3" name="Content Placeholder 2"/>
          <p:cNvSpPr>
            <a:spLocks noGrp="1"/>
          </p:cNvSpPr>
          <p:nvPr>
            <p:ph idx="1"/>
          </p:nvPr>
        </p:nvSpPr>
        <p:spPr>
          <a:xfrm>
            <a:off x="677334" y="1930400"/>
            <a:ext cx="9643825" cy="4675017"/>
          </a:xfrm>
        </p:spPr>
        <p:txBody>
          <a:bodyPr>
            <a:normAutofit/>
          </a:bodyPr>
          <a:lstStyle/>
          <a:p>
            <a:r>
              <a:rPr lang="en-US" sz="2200" dirty="0" smtClean="0"/>
              <a:t>TSI scores should be sent to college to be placed in college readiness courses instead of developmental classes.  </a:t>
            </a:r>
          </a:p>
          <a:p>
            <a:r>
              <a:rPr lang="en-US" sz="2200" dirty="0" smtClean="0"/>
              <a:t>UTEP can access scores with a permission to release scores filled out by student and/or parent.  </a:t>
            </a:r>
          </a:p>
          <a:p>
            <a:r>
              <a:rPr lang="en-US" sz="2200" dirty="0" smtClean="0"/>
              <a:t>Other universities may have a different process.  </a:t>
            </a:r>
          </a:p>
          <a:p>
            <a:r>
              <a:rPr lang="en-US" sz="2200" dirty="0" smtClean="0"/>
              <a:t>Please keep a copy of your scores.</a:t>
            </a:r>
          </a:p>
          <a:p>
            <a:endParaRPr lang="en-US" sz="2200" dirty="0"/>
          </a:p>
          <a:p>
            <a:r>
              <a:rPr lang="en-US" sz="2200" dirty="0" smtClean="0"/>
              <a:t>College readiness standards may be raised by the time your child reaches college and may need to retest.   </a:t>
            </a:r>
            <a:endParaRPr lang="en-US" sz="2200" dirty="0"/>
          </a:p>
        </p:txBody>
      </p:sp>
    </p:spTree>
    <p:extLst>
      <p:ext uri="{BB962C8B-B14F-4D97-AF65-F5344CB8AC3E}">
        <p14:creationId xmlns:p14="http://schemas.microsoft.com/office/powerpoint/2010/main" val="2245829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2</a:t>
            </a:r>
            <a:endParaRPr lang="en-US" dirty="0"/>
          </a:p>
        </p:txBody>
      </p:sp>
      <p:sp>
        <p:nvSpPr>
          <p:cNvPr id="3" name="Content Placeholder 2"/>
          <p:cNvSpPr>
            <a:spLocks noGrp="1"/>
          </p:cNvSpPr>
          <p:nvPr>
            <p:ph idx="1"/>
          </p:nvPr>
        </p:nvSpPr>
        <p:spPr/>
        <p:txBody>
          <a:bodyPr>
            <a:normAutofit/>
          </a:bodyPr>
          <a:lstStyle/>
          <a:p>
            <a:pPr algn="ctr"/>
            <a:r>
              <a:rPr lang="en-US" sz="6600" dirty="0" smtClean="0"/>
              <a:t>RISK AND REWARDS</a:t>
            </a:r>
            <a:endParaRPr lang="en-US" sz="6600" dirty="0"/>
          </a:p>
        </p:txBody>
      </p:sp>
    </p:spTree>
    <p:extLst>
      <p:ext uri="{BB962C8B-B14F-4D97-AF65-F5344CB8AC3E}">
        <p14:creationId xmlns:p14="http://schemas.microsoft.com/office/powerpoint/2010/main" val="87252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4" y="152400"/>
            <a:ext cx="8596668" cy="1320800"/>
          </a:xfrm>
        </p:spPr>
        <p:txBody>
          <a:bodyPr/>
          <a:lstStyle/>
          <a:p>
            <a:pPr algn="ctr"/>
            <a:r>
              <a:rPr lang="en-US" dirty="0" smtClean="0"/>
              <a:t>Risks</a:t>
            </a:r>
            <a:endParaRPr lang="en-US" dirty="0"/>
          </a:p>
        </p:txBody>
      </p:sp>
      <p:sp>
        <p:nvSpPr>
          <p:cNvPr id="60" name="Content Placeholder 59"/>
          <p:cNvSpPr>
            <a:spLocks noGrp="1"/>
          </p:cNvSpPr>
          <p:nvPr>
            <p:ph idx="1"/>
          </p:nvPr>
        </p:nvSpPr>
        <p:spPr>
          <a:xfrm>
            <a:off x="137160" y="762000"/>
            <a:ext cx="10927080" cy="6095999"/>
          </a:xfrm>
        </p:spPr>
        <p:txBody>
          <a:bodyPr>
            <a:normAutofit lnSpcReduction="10000"/>
          </a:bodyPr>
          <a:lstStyle/>
          <a:p>
            <a:r>
              <a:rPr lang="en-US" dirty="0"/>
              <a:t>If a dual credit student </a:t>
            </a:r>
            <a:r>
              <a:rPr lang="en-US" dirty="0" smtClean="0"/>
              <a:t>withdraws (drops) from </a:t>
            </a:r>
            <a:r>
              <a:rPr lang="en-US" dirty="0"/>
              <a:t>a course before the Census Date, the course will not appear on the EPCC transcript. It is the responsibility of the student to check with the instructor or their course syllabus for the Census Date. Students who withdraw </a:t>
            </a:r>
            <a:r>
              <a:rPr lang="en-US" dirty="0" smtClean="0"/>
              <a:t>(drop) from a </a:t>
            </a:r>
            <a:r>
              <a:rPr lang="en-US" dirty="0"/>
              <a:t>course on or after the census date will receive a “W” on their EPCC transcript. Having “W’s” on college transcripts may impact Federal Financial Aid eligibility after graduation from high school. </a:t>
            </a:r>
          </a:p>
          <a:p>
            <a:endParaRPr lang="en-US" dirty="0"/>
          </a:p>
          <a:p>
            <a:pPr lvl="0"/>
            <a:r>
              <a:rPr lang="en-US" dirty="0" smtClean="0"/>
              <a:t>Students </a:t>
            </a:r>
            <a:r>
              <a:rPr lang="en-US" dirty="0"/>
              <a:t>must maintain a minimum EPCC GPA of 2.0 (70</a:t>
            </a:r>
            <a:r>
              <a:rPr lang="en-US" dirty="0" smtClean="0"/>
              <a:t>%) to remain in the course.</a:t>
            </a:r>
          </a:p>
          <a:p>
            <a:pPr lvl="0"/>
            <a:endParaRPr lang="en-US" dirty="0"/>
          </a:p>
          <a:p>
            <a:pPr lvl="0"/>
            <a:r>
              <a:rPr lang="en-US" dirty="0" smtClean="0"/>
              <a:t>Instructor’s </a:t>
            </a:r>
            <a:r>
              <a:rPr lang="en-US" dirty="0"/>
              <a:t>can withdraw </a:t>
            </a:r>
            <a:r>
              <a:rPr lang="en-US" dirty="0" smtClean="0"/>
              <a:t>a student </a:t>
            </a:r>
            <a:r>
              <a:rPr lang="en-US" dirty="0"/>
              <a:t>from a course if they determine that </a:t>
            </a:r>
            <a:r>
              <a:rPr lang="en-US" dirty="0" smtClean="0"/>
              <a:t>he/she has </a:t>
            </a:r>
            <a:r>
              <a:rPr lang="en-US" dirty="0"/>
              <a:t>ceased to pursue the course objectives as stated in the course syllabus.</a:t>
            </a:r>
          </a:p>
          <a:p>
            <a:endParaRPr lang="en-US" dirty="0"/>
          </a:p>
          <a:p>
            <a:pPr lvl="0"/>
            <a:r>
              <a:rPr lang="en-US" dirty="0" smtClean="0"/>
              <a:t>If you earn </a:t>
            </a:r>
            <a:r>
              <a:rPr lang="en-US" dirty="0"/>
              <a:t>a D or F in a dual credit course (and meet the minimum EPCC GPA requirement), an EPCC Committee will determine if </a:t>
            </a:r>
            <a:r>
              <a:rPr lang="en-US" dirty="0" smtClean="0"/>
              <a:t>the student </a:t>
            </a:r>
            <a:r>
              <a:rPr lang="en-US" dirty="0"/>
              <a:t>may continue in the dual credit program</a:t>
            </a:r>
            <a:r>
              <a:rPr lang="en-US" dirty="0" smtClean="0"/>
              <a:t>. That D or F will remain on the college transcript.</a:t>
            </a:r>
            <a:endParaRPr lang="en-US" dirty="0"/>
          </a:p>
          <a:p>
            <a:endParaRPr lang="en-US" dirty="0"/>
          </a:p>
          <a:p>
            <a:pPr lvl="0"/>
            <a:r>
              <a:rPr lang="en-US" dirty="0"/>
              <a:t>C</a:t>
            </a:r>
            <a:r>
              <a:rPr lang="en-US" dirty="0" smtClean="0"/>
              <a:t>redit </a:t>
            </a:r>
            <a:r>
              <a:rPr lang="en-US" dirty="0"/>
              <a:t>received from EPCC </a:t>
            </a:r>
            <a:r>
              <a:rPr lang="en-US" dirty="0" smtClean="0"/>
              <a:t>may or may </a:t>
            </a:r>
            <a:r>
              <a:rPr lang="en-US" dirty="0"/>
              <a:t>not be accepted by other colleges or universities, and </a:t>
            </a:r>
            <a:r>
              <a:rPr lang="en-US" dirty="0" smtClean="0"/>
              <a:t>it is the </a:t>
            </a:r>
            <a:r>
              <a:rPr lang="en-US" dirty="0"/>
              <a:t>responsibility </a:t>
            </a:r>
            <a:r>
              <a:rPr lang="en-US" dirty="0" smtClean="0"/>
              <a:t>of the student to research this information as is varies by institution.</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2056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t>
            </a:r>
            <a:r>
              <a:rPr lang="en-US" dirty="0"/>
              <a:t>does this mean?</a:t>
            </a:r>
          </a:p>
        </p:txBody>
      </p:sp>
      <p:sp>
        <p:nvSpPr>
          <p:cNvPr id="3" name="Content Placeholder 2"/>
          <p:cNvSpPr>
            <a:spLocks noGrp="1"/>
          </p:cNvSpPr>
          <p:nvPr>
            <p:ph idx="1"/>
          </p:nvPr>
        </p:nvSpPr>
        <p:spPr>
          <a:xfrm>
            <a:off x="677334" y="1481960"/>
            <a:ext cx="8596668" cy="5053924"/>
          </a:xfrm>
        </p:spPr>
        <p:txBody>
          <a:bodyPr>
            <a:normAutofit/>
          </a:bodyPr>
          <a:lstStyle/>
          <a:p>
            <a:pPr lvl="0"/>
            <a:r>
              <a:rPr lang="en-US" dirty="0"/>
              <a:t>Do some research before choosing courses</a:t>
            </a:r>
            <a:r>
              <a:rPr lang="en-US" dirty="0" smtClean="0"/>
              <a:t>. </a:t>
            </a:r>
          </a:p>
          <a:p>
            <a:pPr lvl="0"/>
            <a:endParaRPr lang="en-US" dirty="0" smtClean="0"/>
          </a:p>
          <a:p>
            <a:pPr lvl="0"/>
            <a:r>
              <a:rPr lang="en-US" dirty="0" smtClean="0"/>
              <a:t>Math and Science courses require students to attend lab sessions outside of the school day.</a:t>
            </a:r>
            <a:endParaRPr lang="en-US" dirty="0"/>
          </a:p>
          <a:p>
            <a:pPr lvl="0"/>
            <a:endParaRPr lang="en-US" dirty="0" smtClean="0"/>
          </a:p>
          <a:p>
            <a:pPr lvl="0"/>
            <a:r>
              <a:rPr lang="en-US" dirty="0" smtClean="0"/>
              <a:t>Try </a:t>
            </a:r>
            <a:r>
              <a:rPr lang="en-US" dirty="0"/>
              <a:t>to select courses in your future degree plan/core</a:t>
            </a:r>
            <a:r>
              <a:rPr lang="en-US" dirty="0" smtClean="0"/>
              <a:t>.</a:t>
            </a:r>
            <a:endParaRPr lang="en-US" dirty="0"/>
          </a:p>
          <a:p>
            <a:pPr lvl="0"/>
            <a:endParaRPr lang="en-US" dirty="0" smtClean="0"/>
          </a:p>
          <a:p>
            <a:pPr lvl="0"/>
            <a:r>
              <a:rPr lang="en-US" dirty="0" smtClean="0"/>
              <a:t>Take </a:t>
            </a:r>
            <a:r>
              <a:rPr lang="en-US" dirty="0"/>
              <a:t>all dual credit courses seriously</a:t>
            </a:r>
            <a:r>
              <a:rPr lang="en-US" dirty="0" smtClean="0"/>
              <a:t>.</a:t>
            </a:r>
            <a:endParaRPr lang="en-US" dirty="0"/>
          </a:p>
          <a:p>
            <a:pPr lvl="0"/>
            <a:endParaRPr lang="en-US" dirty="0" smtClean="0"/>
          </a:p>
          <a:p>
            <a:pPr lvl="0"/>
            <a:r>
              <a:rPr lang="en-US" dirty="0" smtClean="0"/>
              <a:t>Do </a:t>
            </a:r>
            <a:r>
              <a:rPr lang="en-US" dirty="0"/>
              <a:t>not overload your schedule with college courses</a:t>
            </a:r>
            <a:r>
              <a:rPr lang="en-US" dirty="0" smtClean="0"/>
              <a:t>.</a:t>
            </a:r>
            <a:endParaRPr lang="en-US" dirty="0"/>
          </a:p>
          <a:p>
            <a:pPr lvl="0"/>
            <a:endParaRPr lang="en-US" dirty="0" smtClean="0"/>
          </a:p>
          <a:p>
            <a:pPr lvl="0"/>
            <a:r>
              <a:rPr lang="en-US" dirty="0" smtClean="0"/>
              <a:t>Explore </a:t>
            </a:r>
            <a:r>
              <a:rPr lang="en-US" dirty="0"/>
              <a:t>the options, including tutoring, before dropping a course.</a:t>
            </a:r>
          </a:p>
        </p:txBody>
      </p:sp>
    </p:spTree>
    <p:extLst>
      <p:ext uri="{BB962C8B-B14F-4D97-AF65-F5344CB8AC3E}">
        <p14:creationId xmlns:p14="http://schemas.microsoft.com/office/powerpoint/2010/main" val="4798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a:grpSpLocks/>
          </p:cNvGrpSpPr>
          <p:nvPr/>
        </p:nvGrpSpPr>
        <p:grpSpPr bwMode="auto">
          <a:xfrm>
            <a:off x="0" y="0"/>
            <a:ext cx="9144000" cy="6858000"/>
            <a:chOff x="0" y="480"/>
            <a:chExt cx="14400" cy="10800"/>
          </a:xfrm>
        </p:grpSpPr>
        <p:sp>
          <p:nvSpPr>
            <p:cNvPr id="5" name="Freeform 27"/>
            <p:cNvSpPr>
              <a:spLocks/>
            </p:cNvSpPr>
            <p:nvPr/>
          </p:nvSpPr>
          <p:spPr bwMode="auto">
            <a:xfrm>
              <a:off x="0" y="480"/>
              <a:ext cx="14400" cy="10800"/>
            </a:xfrm>
            <a:custGeom>
              <a:avLst/>
              <a:gdLst>
                <a:gd name="T0" fmla="*/ 0 w 14400"/>
                <a:gd name="T1" fmla="*/ 10800 h 10800"/>
                <a:gd name="T2" fmla="*/ 14400 w 14400"/>
                <a:gd name="T3" fmla="*/ 10800 h 10800"/>
                <a:gd name="T4" fmla="*/ 14400 w 14400"/>
                <a:gd name="T5" fmla="*/ 0 h 10800"/>
                <a:gd name="T6" fmla="*/ 0 w 14400"/>
                <a:gd name="T7" fmla="*/ 0 h 10800"/>
                <a:gd name="T8" fmla="*/ 0 w 14400"/>
                <a:gd name="T9" fmla="*/ 10800 h 10800"/>
              </a:gdLst>
              <a:ahLst/>
              <a:cxnLst>
                <a:cxn ang="0">
                  <a:pos x="T0" y="T1"/>
                </a:cxn>
                <a:cxn ang="0">
                  <a:pos x="T2" y="T3"/>
                </a:cxn>
                <a:cxn ang="0">
                  <a:pos x="T4" y="T5"/>
                </a:cxn>
                <a:cxn ang="0">
                  <a:pos x="T6" y="T7"/>
                </a:cxn>
                <a:cxn ang="0">
                  <a:pos x="T8" y="T9"/>
                </a:cxn>
              </a:cxnLst>
              <a:rect l="0" t="0" r="r" b="b"/>
              <a:pathLst>
                <a:path w="14400" h="10800">
                  <a:moveTo>
                    <a:pt x="0" y="10800"/>
                  </a:moveTo>
                  <a:lnTo>
                    <a:pt x="14400" y="10800"/>
                  </a:lnTo>
                  <a:lnTo>
                    <a:pt x="14400" y="0"/>
                  </a:lnTo>
                  <a:lnTo>
                    <a:pt x="0" y="0"/>
                  </a:lnTo>
                  <a:lnTo>
                    <a:pt x="0" y="1080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Rectangle 28"/>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216" name="Title 9215"/>
          <p:cNvSpPr>
            <a:spLocks noGrp="1"/>
          </p:cNvSpPr>
          <p:nvPr>
            <p:ph type="title"/>
          </p:nvPr>
        </p:nvSpPr>
        <p:spPr/>
        <p:txBody>
          <a:bodyPr/>
          <a:lstStyle/>
          <a:p>
            <a:pPr algn="ctr"/>
            <a:r>
              <a:rPr lang="en-US" dirty="0" smtClean="0"/>
              <a:t>Potential </a:t>
            </a:r>
            <a:r>
              <a:rPr lang="en-US" dirty="0"/>
              <a:t>Benefits</a:t>
            </a:r>
            <a:br>
              <a:rPr lang="en-US" dirty="0"/>
            </a:br>
            <a:endParaRPr lang="en-US" dirty="0"/>
          </a:p>
        </p:txBody>
      </p:sp>
      <p:sp>
        <p:nvSpPr>
          <p:cNvPr id="9251" name="Content Placeholder 9250"/>
          <p:cNvSpPr>
            <a:spLocks noGrp="1"/>
          </p:cNvSpPr>
          <p:nvPr>
            <p:ph idx="1"/>
          </p:nvPr>
        </p:nvSpPr>
        <p:spPr>
          <a:xfrm>
            <a:off x="4092171" y="3023207"/>
            <a:ext cx="6533788" cy="2116352"/>
          </a:xfrm>
        </p:spPr>
        <p:txBody>
          <a:bodyPr/>
          <a:lstStyle/>
          <a:p>
            <a:pPr lvl="0"/>
            <a:r>
              <a:rPr lang="en-US" dirty="0"/>
              <a:t>•	gain valuable college experience.</a:t>
            </a:r>
          </a:p>
          <a:p>
            <a:pPr lvl="0"/>
            <a:r>
              <a:rPr lang="en-US" dirty="0"/>
              <a:t>•	may shorten time to </a:t>
            </a:r>
            <a:r>
              <a:rPr lang="en-US" dirty="0" smtClean="0"/>
              <a:t>earn a </a:t>
            </a:r>
            <a:r>
              <a:rPr lang="en-US" dirty="0"/>
              <a:t>degree.</a:t>
            </a:r>
          </a:p>
          <a:p>
            <a:pPr lvl="0"/>
            <a:r>
              <a:rPr lang="en-US" dirty="0"/>
              <a:t>•	may reduce freshman course load.</a:t>
            </a:r>
          </a:p>
          <a:p>
            <a:pPr lvl="0"/>
            <a:r>
              <a:rPr lang="en-US" dirty="0"/>
              <a:t>•	may lower the cost of a </a:t>
            </a:r>
            <a:r>
              <a:rPr lang="en-US" dirty="0" smtClean="0"/>
              <a:t>higher education.</a:t>
            </a:r>
            <a:endParaRPr lang="en-US" dirty="0"/>
          </a:p>
          <a:p>
            <a:r>
              <a:rPr lang="en-US" dirty="0" smtClean="0"/>
              <a:t>•</a:t>
            </a:r>
            <a:r>
              <a:rPr lang="en-US" dirty="0"/>
              <a:t>	may earn weighted high school grades.</a:t>
            </a:r>
          </a:p>
          <a:p>
            <a:endParaRPr lang="en-US" dirty="0"/>
          </a:p>
        </p:txBody>
      </p:sp>
      <p:sp>
        <p:nvSpPr>
          <p:cNvPr id="9252" name="Rectangle 9251"/>
          <p:cNvSpPr/>
          <p:nvPr/>
        </p:nvSpPr>
        <p:spPr>
          <a:xfrm>
            <a:off x="437175" y="2480885"/>
            <a:ext cx="351089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STUDENTS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9101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764" y="1143403"/>
            <a:ext cx="9778639" cy="4031873"/>
          </a:xfrm>
          <a:prstGeom prst="rect">
            <a:avLst/>
          </a:prstGeom>
          <a:noFill/>
        </p:spPr>
        <p:txBody>
          <a:bodyPr wrap="none" rtlCol="0">
            <a:spAutoFit/>
          </a:bodyPr>
          <a:lstStyle/>
          <a:p>
            <a:pPr algn="ctr"/>
            <a:r>
              <a:rPr lang="en-US" sz="2800" b="1" dirty="0" smtClean="0"/>
              <a:t>Advanced Course Opportunities for Students</a:t>
            </a:r>
          </a:p>
          <a:p>
            <a:pPr algn="ctr"/>
            <a:endParaRPr lang="en-US" sz="2800" b="1" dirty="0" smtClean="0"/>
          </a:p>
          <a:p>
            <a:endParaRPr lang="en-US" sz="2000" dirty="0" smtClean="0"/>
          </a:p>
          <a:p>
            <a:r>
              <a:rPr lang="en-US" sz="2000" b="1" dirty="0" smtClean="0"/>
              <a:t>Advanced Placement				Dual Credit					</a:t>
            </a:r>
            <a:r>
              <a:rPr lang="en-US" sz="2000" b="1" dirty="0" err="1" smtClean="0"/>
              <a:t>OnRamps</a:t>
            </a:r>
            <a:endParaRPr lang="en-US" sz="2000" b="1" dirty="0" smtClean="0"/>
          </a:p>
          <a:p>
            <a:r>
              <a:rPr lang="en-US" sz="2000" dirty="0" smtClean="0"/>
              <a:t>      College Board			El Paso Community College		UT Austin/UT Tyler</a:t>
            </a:r>
          </a:p>
          <a:p>
            <a:r>
              <a:rPr lang="en-US" sz="2000" dirty="0" smtClean="0"/>
              <a:t>No test score eligibility 			Test score eligibility		</a:t>
            </a:r>
            <a:r>
              <a:rPr lang="en-US" sz="2000" dirty="0"/>
              <a:t>	</a:t>
            </a:r>
            <a:r>
              <a:rPr lang="en-US" sz="2000" dirty="0" smtClean="0"/>
              <a:t>No test score eligibility</a:t>
            </a:r>
          </a:p>
          <a:p>
            <a:r>
              <a:rPr lang="en-US" sz="2000" dirty="0" smtClean="0"/>
              <a:t>  Exam score of 3 to 5	           Earn credit with a 70 	        Opt for college credit</a:t>
            </a:r>
          </a:p>
          <a:p>
            <a:endParaRPr lang="en-US" sz="2000" dirty="0"/>
          </a:p>
          <a:p>
            <a:endParaRPr lang="en-US" sz="2000" dirty="0" smtClean="0"/>
          </a:p>
          <a:p>
            <a:pPr algn="ctr"/>
            <a:r>
              <a:rPr lang="en-US" sz="2000" dirty="0" smtClean="0"/>
              <a:t>*Advanced courses can help raise GPA</a:t>
            </a:r>
          </a:p>
          <a:p>
            <a:pPr algn="ctr"/>
            <a:r>
              <a:rPr lang="en-US" sz="2000" dirty="0" smtClean="0"/>
              <a:t>*Earning college credit while in high school can save the student </a:t>
            </a:r>
          </a:p>
          <a:p>
            <a:pPr algn="ctr"/>
            <a:r>
              <a:rPr lang="en-US" sz="2000" dirty="0" smtClean="0"/>
              <a:t>time and money in the future </a:t>
            </a:r>
            <a:endParaRPr lang="en-US" sz="2000" dirty="0"/>
          </a:p>
        </p:txBody>
      </p:sp>
    </p:spTree>
    <p:extLst>
      <p:ext uri="{BB962C8B-B14F-4D97-AF65-F5344CB8AC3E}">
        <p14:creationId xmlns:p14="http://schemas.microsoft.com/office/powerpoint/2010/main" val="2092118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1893251"/>
          </a:xfrm>
        </p:spPr>
        <p:txBody>
          <a:bodyPr/>
          <a:lstStyle/>
          <a:p>
            <a:pPr marL="0" indent="0" algn="ctr">
              <a:buNone/>
            </a:pPr>
            <a:endParaRPr lang="en-US" b="1" dirty="0"/>
          </a:p>
          <a:p>
            <a:pPr algn="ctr"/>
            <a:r>
              <a:rPr lang="en-US" sz="7200" b="1" dirty="0" smtClean="0"/>
              <a:t>How </a:t>
            </a:r>
            <a:r>
              <a:rPr lang="en-US" sz="7200" b="1" dirty="0"/>
              <a:t>to Enroll</a:t>
            </a:r>
            <a:endParaRPr lang="en-US" sz="7200" dirty="0"/>
          </a:p>
          <a:p>
            <a:endParaRPr lang="en-US" dirty="0"/>
          </a:p>
        </p:txBody>
      </p:sp>
      <p:sp>
        <p:nvSpPr>
          <p:cNvPr id="4" name="TextBox 3"/>
          <p:cNvSpPr txBox="1"/>
          <p:nvPr/>
        </p:nvSpPr>
        <p:spPr>
          <a:xfrm>
            <a:off x="1386841" y="4284029"/>
            <a:ext cx="8564880" cy="369332"/>
          </a:xfrm>
          <a:prstGeom prst="rect">
            <a:avLst/>
          </a:prstGeom>
          <a:noFill/>
        </p:spPr>
        <p:txBody>
          <a:bodyPr wrap="square" rtlCol="0">
            <a:spAutoFit/>
          </a:bodyPr>
          <a:lstStyle/>
          <a:p>
            <a:r>
              <a:rPr lang="en-US" dirty="0" smtClean="0"/>
              <a:t>.</a:t>
            </a:r>
            <a:endParaRPr lang="en-US" dirty="0"/>
          </a:p>
        </p:txBody>
      </p:sp>
      <p:sp>
        <p:nvSpPr>
          <p:cNvPr id="2" name="Rectangle 1"/>
          <p:cNvSpPr/>
          <p:nvPr/>
        </p:nvSpPr>
        <p:spPr>
          <a:xfrm>
            <a:off x="4342268" y="1046061"/>
            <a:ext cx="1679434" cy="769441"/>
          </a:xfrm>
          <a:prstGeom prst="rect">
            <a:avLst/>
          </a:prstGeom>
        </p:spPr>
        <p:txBody>
          <a:bodyPr wrap="none">
            <a:spAutoFit/>
          </a:bodyPr>
          <a:lstStyle/>
          <a:p>
            <a:r>
              <a:rPr lang="en-US" sz="4400" dirty="0">
                <a:solidFill>
                  <a:schemeClr val="accent2">
                    <a:lumMod val="75000"/>
                  </a:schemeClr>
                </a:solidFill>
              </a:rPr>
              <a:t>Part </a:t>
            </a:r>
            <a:r>
              <a:rPr lang="en-US" sz="4400" dirty="0" smtClean="0">
                <a:solidFill>
                  <a:schemeClr val="accent2">
                    <a:lumMod val="75000"/>
                  </a:schemeClr>
                </a:solidFill>
              </a:rPr>
              <a:t>3</a:t>
            </a:r>
            <a:endParaRPr lang="en-US" sz="4400" dirty="0">
              <a:solidFill>
                <a:schemeClr val="accent2">
                  <a:lumMod val="75000"/>
                </a:schemeClr>
              </a:solidFill>
            </a:endParaRPr>
          </a:p>
        </p:txBody>
      </p:sp>
    </p:spTree>
    <p:extLst>
      <p:ext uri="{BB962C8B-B14F-4D97-AF65-F5344CB8AC3E}">
        <p14:creationId xmlns:p14="http://schemas.microsoft.com/office/powerpoint/2010/main" val="148635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48" y="966952"/>
            <a:ext cx="8596668" cy="1320800"/>
          </a:xfrm>
        </p:spPr>
        <p:txBody>
          <a:bodyPr/>
          <a:lstStyle/>
          <a:p>
            <a:r>
              <a:rPr lang="en-US" dirty="0"/>
              <a:t>Chapin Dual Credit </a:t>
            </a:r>
            <a:r>
              <a:rPr lang="en-US" dirty="0" smtClean="0"/>
              <a:t>Process</a:t>
            </a:r>
            <a:r>
              <a:rPr lang="en-US" dirty="0"/>
              <a:t/>
            </a:r>
            <a:br>
              <a:rPr lang="en-US" dirty="0"/>
            </a:br>
            <a:endParaRPr lang="en-US" dirty="0"/>
          </a:p>
        </p:txBody>
      </p:sp>
      <p:sp>
        <p:nvSpPr>
          <p:cNvPr id="6" name="Content Placeholder 5"/>
          <p:cNvSpPr>
            <a:spLocks noGrp="1"/>
          </p:cNvSpPr>
          <p:nvPr>
            <p:ph idx="1"/>
          </p:nvPr>
        </p:nvSpPr>
        <p:spPr>
          <a:xfrm>
            <a:off x="919071" y="1730703"/>
            <a:ext cx="9296983" cy="4569914"/>
          </a:xfrm>
        </p:spPr>
        <p:txBody>
          <a:bodyPr>
            <a:normAutofit fontScale="92500"/>
          </a:bodyPr>
          <a:lstStyle/>
          <a:p>
            <a:pPr marL="457200" lvl="0" indent="-457200">
              <a:buAutoNum type="arabicPeriod"/>
            </a:pPr>
            <a:r>
              <a:rPr lang="en-US" sz="2400" dirty="0" smtClean="0"/>
              <a:t>Students receive information through English 2 class in the fall.</a:t>
            </a:r>
          </a:p>
          <a:p>
            <a:pPr marL="457200" lvl="0" indent="-457200">
              <a:buAutoNum type="arabicPeriod"/>
            </a:pPr>
            <a:r>
              <a:rPr lang="en-US" sz="2400" dirty="0" smtClean="0"/>
              <a:t>TSI assessments are administered for Reading and Writing in the fall. </a:t>
            </a:r>
          </a:p>
          <a:p>
            <a:pPr marL="457200" lvl="0" indent="-457200">
              <a:buAutoNum type="arabicPeriod"/>
            </a:pPr>
            <a:r>
              <a:rPr lang="en-US" sz="2400" dirty="0" smtClean="0"/>
              <a:t>TSIA2 Math assessment is administered in the spring.</a:t>
            </a:r>
          </a:p>
          <a:p>
            <a:pPr marL="457200" lvl="0" indent="-457200">
              <a:buAutoNum type="arabicPeriod"/>
            </a:pPr>
            <a:r>
              <a:rPr lang="en-US" sz="2400" dirty="0" smtClean="0"/>
              <a:t>Student expresses interest through their test proctor.</a:t>
            </a:r>
          </a:p>
          <a:p>
            <a:pPr marL="457200" lvl="0" indent="-457200">
              <a:buAutoNum type="arabicPeriod"/>
            </a:pPr>
            <a:r>
              <a:rPr lang="en-US" sz="2400" dirty="0" smtClean="0"/>
              <a:t>Student applies to El Paso Community College.</a:t>
            </a:r>
            <a:endParaRPr lang="en-US" sz="2400" dirty="0"/>
          </a:p>
          <a:p>
            <a:pPr marL="457200" lvl="0" indent="-457200">
              <a:buAutoNum type="arabicPeriod"/>
            </a:pPr>
            <a:r>
              <a:rPr lang="en-US" sz="2400" dirty="0" smtClean="0"/>
              <a:t>Student turns in signed documents to DC Counselor</a:t>
            </a:r>
          </a:p>
          <a:p>
            <a:pPr marL="0" lvl="0" indent="0">
              <a:buNone/>
            </a:pPr>
            <a:r>
              <a:rPr lang="en-US" sz="2400" dirty="0" smtClean="0"/>
              <a:t>*</a:t>
            </a:r>
            <a:r>
              <a:rPr lang="en-US" sz="2400" dirty="0"/>
              <a:t>S</a:t>
            </a:r>
            <a:r>
              <a:rPr lang="en-US" sz="2400" dirty="0" smtClean="0"/>
              <a:t>igned Early Admissions Form </a:t>
            </a:r>
            <a:r>
              <a:rPr lang="en-US" sz="2400" dirty="0"/>
              <a:t>(</a:t>
            </a:r>
            <a:r>
              <a:rPr lang="en-US" sz="2400" dirty="0" smtClean="0"/>
              <a:t>EPCC)</a:t>
            </a:r>
          </a:p>
          <a:p>
            <a:pPr marL="0" lvl="0" indent="0">
              <a:buNone/>
            </a:pPr>
            <a:r>
              <a:rPr lang="en-US" sz="2400" dirty="0" smtClean="0"/>
              <a:t>*Signed DC Parent/Student Agreement </a:t>
            </a:r>
            <a:r>
              <a:rPr lang="en-US" sz="2400" dirty="0"/>
              <a:t>(</a:t>
            </a:r>
            <a:r>
              <a:rPr lang="en-US" sz="2400" dirty="0" smtClean="0"/>
              <a:t>CHS)</a:t>
            </a:r>
          </a:p>
          <a:p>
            <a:pPr marL="0" lvl="0" indent="0">
              <a:buNone/>
            </a:pPr>
            <a:r>
              <a:rPr lang="en-US" sz="1700" dirty="0" smtClean="0">
                <a:solidFill>
                  <a:schemeClr val="accent1">
                    <a:lumMod val="75000"/>
                  </a:schemeClr>
                </a:solidFill>
              </a:rPr>
              <a:t>7. </a:t>
            </a:r>
            <a:r>
              <a:rPr lang="en-US" sz="2400" dirty="0" smtClean="0"/>
              <a:t>Counselor enrolls and schedules courses for next year.</a:t>
            </a:r>
          </a:p>
          <a:p>
            <a:pPr marL="0" lvl="0" indent="0">
              <a:buNone/>
            </a:pPr>
            <a:endParaRPr lang="en-US" sz="2400" dirty="0" smtClean="0"/>
          </a:p>
          <a:p>
            <a:pPr marL="0" lvl="0" indent="0">
              <a:buNone/>
            </a:pPr>
            <a:endParaRPr lang="en-US" sz="2000" dirty="0"/>
          </a:p>
        </p:txBody>
      </p:sp>
    </p:spTree>
    <p:extLst>
      <p:ext uri="{BB962C8B-B14F-4D97-AF65-F5344CB8AC3E}">
        <p14:creationId xmlns:p14="http://schemas.microsoft.com/office/powerpoint/2010/main" val="1873781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502"/>
          <a:stretch/>
        </p:blipFill>
        <p:spPr>
          <a:xfrm rot="1290080">
            <a:off x="5150465" y="830664"/>
            <a:ext cx="4353220" cy="5418082"/>
          </a:xfrm>
          <a:prstGeom prst="rect">
            <a:avLst/>
          </a:prstGeom>
          <a:scene3d>
            <a:camera prst="orthographicFront"/>
            <a:lightRig rig="threePt" dir="t"/>
          </a:scene3d>
          <a:sp3d>
            <a:bevelT/>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030"/>
          <a:stretch/>
        </p:blipFill>
        <p:spPr>
          <a:xfrm>
            <a:off x="3280768" y="648182"/>
            <a:ext cx="4173628" cy="5221673"/>
          </a:xfrm>
          <a:prstGeom prst="roundRect">
            <a:avLst>
              <a:gd name="adj" fmla="val 8594"/>
            </a:avLst>
          </a:prstGeom>
          <a:solidFill>
            <a:srgbClr val="FFFFFF">
              <a:shade val="85000"/>
            </a:srgbClr>
          </a:solidFill>
          <a:ln>
            <a:solidFill>
              <a:schemeClr val="accent2">
                <a:lumMod val="75000"/>
              </a:schemeClr>
            </a:solidFill>
          </a:ln>
          <a:effectLst/>
        </p:spPr>
      </p:pic>
      <p:sp>
        <p:nvSpPr>
          <p:cNvPr id="5" name="TextBox 4"/>
          <p:cNvSpPr txBox="1"/>
          <p:nvPr/>
        </p:nvSpPr>
        <p:spPr>
          <a:xfrm>
            <a:off x="1756127" y="2291787"/>
            <a:ext cx="2731004" cy="1384995"/>
          </a:xfrm>
          <a:prstGeom prst="rect">
            <a:avLst/>
          </a:prstGeom>
          <a:noFill/>
        </p:spPr>
        <p:txBody>
          <a:bodyPr wrap="none" rtlCol="0">
            <a:spAutoFit/>
          </a:bodyPr>
          <a:lstStyle/>
          <a:p>
            <a:r>
              <a:rPr lang="en-US" sz="2800" b="1" dirty="0" smtClean="0"/>
              <a:t>CHS</a:t>
            </a:r>
          </a:p>
          <a:p>
            <a:r>
              <a:rPr lang="en-US" sz="2800" b="1" dirty="0" smtClean="0"/>
              <a:t>Student/Parent</a:t>
            </a:r>
          </a:p>
          <a:p>
            <a:r>
              <a:rPr lang="en-US" sz="2800" b="1" dirty="0" smtClean="0"/>
              <a:t>Agreement</a:t>
            </a:r>
            <a:endParaRPr lang="en-US" sz="2800" b="1" dirty="0"/>
          </a:p>
        </p:txBody>
      </p:sp>
      <p:sp>
        <p:nvSpPr>
          <p:cNvPr id="6" name="TextBox 5"/>
          <p:cNvSpPr txBox="1"/>
          <p:nvPr/>
        </p:nvSpPr>
        <p:spPr>
          <a:xfrm>
            <a:off x="8576840" y="4699322"/>
            <a:ext cx="2955681" cy="1384995"/>
          </a:xfrm>
          <a:prstGeom prst="rect">
            <a:avLst/>
          </a:prstGeom>
          <a:noFill/>
        </p:spPr>
        <p:txBody>
          <a:bodyPr wrap="none" rtlCol="0">
            <a:spAutoFit/>
          </a:bodyPr>
          <a:lstStyle/>
          <a:p>
            <a:r>
              <a:rPr lang="en-US" sz="2800" b="1" dirty="0" smtClean="0"/>
              <a:t>EPCC</a:t>
            </a:r>
          </a:p>
          <a:p>
            <a:r>
              <a:rPr lang="en-US" sz="2800" b="1" dirty="0" smtClean="0"/>
              <a:t>Early Admissions</a:t>
            </a:r>
          </a:p>
          <a:p>
            <a:r>
              <a:rPr lang="en-US" sz="2800" b="1" dirty="0" smtClean="0"/>
              <a:t>Form</a:t>
            </a:r>
            <a:endParaRPr lang="en-US" sz="2800" b="1" dirty="0"/>
          </a:p>
        </p:txBody>
      </p:sp>
    </p:spTree>
    <p:extLst>
      <p:ext uri="{BB962C8B-B14F-4D97-AF65-F5344CB8AC3E}">
        <p14:creationId xmlns:p14="http://schemas.microsoft.com/office/powerpoint/2010/main" val="140450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16" y="1292772"/>
            <a:ext cx="8596668" cy="1320800"/>
          </a:xfrm>
        </p:spPr>
        <p:txBody>
          <a:bodyPr/>
          <a:lstStyle/>
          <a:p>
            <a:pPr algn="ctr"/>
            <a:r>
              <a:rPr lang="en-US" dirty="0" smtClean="0"/>
              <a:t>Stay informed</a:t>
            </a:r>
            <a:endParaRPr lang="en-US" dirty="0"/>
          </a:p>
        </p:txBody>
      </p:sp>
      <p:sp>
        <p:nvSpPr>
          <p:cNvPr id="3" name="Content Placeholder 2"/>
          <p:cNvSpPr>
            <a:spLocks noGrp="1"/>
          </p:cNvSpPr>
          <p:nvPr>
            <p:ph idx="1"/>
          </p:nvPr>
        </p:nvSpPr>
        <p:spPr>
          <a:xfrm>
            <a:off x="771926" y="2270235"/>
            <a:ext cx="9906584" cy="4740165"/>
          </a:xfrm>
        </p:spPr>
        <p:txBody>
          <a:bodyPr>
            <a:normAutofit/>
          </a:bodyPr>
          <a:lstStyle/>
          <a:p>
            <a:r>
              <a:rPr lang="en-US" sz="2800" dirty="0" smtClean="0"/>
              <a:t>Keep an eye out for information on ChapinCounselingCenter.weebly.com  </a:t>
            </a:r>
          </a:p>
          <a:p>
            <a:r>
              <a:rPr lang="en-US" sz="2800" dirty="0" smtClean="0"/>
              <a:t>Get reminders on test dates and All Dual Credit information including census dates.  </a:t>
            </a:r>
          </a:p>
          <a:p>
            <a:r>
              <a:rPr lang="en-US" sz="2800" dirty="0" smtClean="0"/>
              <a:t>Sign up for Remind</a:t>
            </a:r>
            <a:endParaRPr lang="en-US" sz="3200" b="1" u="sng" dirty="0" smtClean="0"/>
          </a:p>
          <a:p>
            <a:pPr lvl="1"/>
            <a:r>
              <a:rPr lang="en-US" sz="2600" dirty="0" smtClean="0"/>
              <a:t>In the message box type:</a:t>
            </a:r>
            <a:r>
              <a:rPr lang="en-US" sz="2600" b="1" u="sng" dirty="0" smtClean="0"/>
              <a:t>@</a:t>
            </a:r>
            <a:r>
              <a:rPr lang="en-US" sz="2600" b="1" u="sng" dirty="0" err="1" smtClean="0"/>
              <a:t>chshuskydc</a:t>
            </a:r>
            <a:endParaRPr lang="en-US" sz="2600" b="1" u="sng" dirty="0" smtClean="0"/>
          </a:p>
          <a:p>
            <a:endParaRPr lang="en-US" sz="2800" dirty="0" smtClean="0"/>
          </a:p>
          <a:p>
            <a:pPr lvl="1"/>
            <a:endParaRPr lang="en-US" sz="2600" dirty="0" smtClean="0"/>
          </a:p>
          <a:p>
            <a:pPr marL="0" indent="0" algn="ctr">
              <a:buNone/>
            </a:pPr>
            <a:r>
              <a:rPr lang="en-US" sz="2800" dirty="0" smtClean="0"/>
              <a:t> </a:t>
            </a:r>
            <a:r>
              <a:rPr lang="en-US" dirty="0" smtClean="0"/>
              <a:t> </a:t>
            </a:r>
            <a:endParaRPr lang="en-US" dirty="0"/>
          </a:p>
        </p:txBody>
      </p:sp>
    </p:spTree>
    <p:extLst>
      <p:ext uri="{BB962C8B-B14F-4D97-AF65-F5344CB8AC3E}">
        <p14:creationId xmlns:p14="http://schemas.microsoft.com/office/powerpoint/2010/main" val="231860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4" y="1082566"/>
            <a:ext cx="8596668" cy="1320800"/>
          </a:xfrm>
        </p:spPr>
        <p:txBody>
          <a:bodyPr/>
          <a:lstStyle/>
          <a:p>
            <a:r>
              <a:rPr lang="en-US" dirty="0" smtClean="0"/>
              <a:t>Important Contact Information</a:t>
            </a:r>
            <a:endParaRPr lang="en-US" dirty="0"/>
          </a:p>
        </p:txBody>
      </p:sp>
      <p:sp>
        <p:nvSpPr>
          <p:cNvPr id="3" name="Content Placeholder 2"/>
          <p:cNvSpPr>
            <a:spLocks noGrp="1"/>
          </p:cNvSpPr>
          <p:nvPr>
            <p:ph idx="1"/>
          </p:nvPr>
        </p:nvSpPr>
        <p:spPr>
          <a:xfrm>
            <a:off x="677334" y="1930400"/>
            <a:ext cx="9790969" cy="4580424"/>
          </a:xfrm>
        </p:spPr>
        <p:txBody>
          <a:bodyPr>
            <a:normAutofit/>
          </a:bodyPr>
          <a:lstStyle/>
          <a:p>
            <a:r>
              <a:rPr lang="en-US" sz="2400" b="1" dirty="0" smtClean="0"/>
              <a:t>Candice </a:t>
            </a:r>
            <a:r>
              <a:rPr lang="en-US" sz="2400" b="1" dirty="0" err="1" smtClean="0"/>
              <a:t>Marrufo</a:t>
            </a:r>
            <a:r>
              <a:rPr lang="en-US" sz="2400" b="1" dirty="0" smtClean="0"/>
              <a:t>, Assistant Principal for Dual Credit </a:t>
            </a:r>
          </a:p>
          <a:p>
            <a:pPr lvl="1"/>
            <a:r>
              <a:rPr lang="en-US" sz="2400" b="1" dirty="0" smtClean="0"/>
              <a:t>236-4405, </a:t>
            </a:r>
            <a:r>
              <a:rPr lang="en-US" sz="2400" b="1" dirty="0" smtClean="0">
                <a:hlinkClick r:id="rId2"/>
              </a:rPr>
              <a:t>camarruf@episd.org</a:t>
            </a:r>
            <a:endParaRPr lang="en-US" sz="2400" b="1" dirty="0" smtClean="0"/>
          </a:p>
          <a:p>
            <a:pPr marL="457200" lvl="1" indent="0">
              <a:buNone/>
            </a:pPr>
            <a:endParaRPr lang="en-US" sz="2400" b="1" dirty="0" smtClean="0"/>
          </a:p>
          <a:p>
            <a:r>
              <a:rPr lang="en-US" sz="2400" b="1" dirty="0" smtClean="0"/>
              <a:t>Omar Munoz, CHS Counselor for Dual Credit</a:t>
            </a:r>
          </a:p>
          <a:p>
            <a:pPr lvl="1"/>
            <a:r>
              <a:rPr lang="en-US" sz="2400" b="1" dirty="0" smtClean="0"/>
              <a:t>236-4450, </a:t>
            </a:r>
            <a:r>
              <a:rPr lang="en-US" sz="2400" b="1" dirty="0" smtClean="0">
                <a:hlinkClick r:id="rId3"/>
              </a:rPr>
              <a:t>ojmunoz@episd.org</a:t>
            </a:r>
            <a:endParaRPr lang="en-US" sz="2400" b="1" dirty="0" smtClean="0"/>
          </a:p>
          <a:p>
            <a:pPr lvl="1"/>
            <a:endParaRPr lang="en-US" sz="2400" b="1" dirty="0" smtClean="0"/>
          </a:p>
          <a:p>
            <a:r>
              <a:rPr lang="en-US" sz="2400" b="1" dirty="0" smtClean="0"/>
              <a:t>Diana Medina, EPCC Counselor for Dual Credit </a:t>
            </a:r>
          </a:p>
          <a:p>
            <a:pPr lvl="1"/>
            <a:r>
              <a:rPr lang="en-US" sz="2400" b="1" dirty="0" smtClean="0"/>
              <a:t>831-2464</a:t>
            </a:r>
          </a:p>
        </p:txBody>
      </p:sp>
    </p:spTree>
    <p:extLst>
      <p:ext uri="{BB962C8B-B14F-4D97-AF65-F5344CB8AC3E}">
        <p14:creationId xmlns:p14="http://schemas.microsoft.com/office/powerpoint/2010/main" val="4208493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76" y="1762376"/>
            <a:ext cx="9177897" cy="3293209"/>
          </a:xfrm>
          <a:prstGeom prst="rect">
            <a:avLst/>
          </a:prstGeom>
        </p:spPr>
        <p:txBody>
          <a:bodyPr wrap="none">
            <a:spAutoFit/>
          </a:bodyPr>
          <a:lstStyle/>
          <a:p>
            <a:r>
              <a:rPr lang="en-US" sz="4000" b="1" dirty="0" smtClean="0">
                <a:solidFill>
                  <a:schemeClr val="accent2">
                    <a:lumMod val="75000"/>
                  </a:schemeClr>
                </a:solidFill>
              </a:rPr>
              <a:t>EPCC Resources</a:t>
            </a:r>
          </a:p>
          <a:p>
            <a:endParaRPr lang="en-US" sz="2800" b="1" dirty="0" smtClean="0">
              <a:solidFill>
                <a:schemeClr val="accent2">
                  <a:lumMod val="75000"/>
                </a:schemeClr>
              </a:solidFill>
            </a:endParaRPr>
          </a:p>
          <a:p>
            <a:r>
              <a:rPr lang="en-US" sz="2800" b="1" dirty="0" smtClean="0">
                <a:solidFill>
                  <a:schemeClr val="accent2">
                    <a:lumMod val="75000"/>
                  </a:schemeClr>
                </a:solidFill>
              </a:rPr>
              <a:t>New Student Orientation in the fall</a:t>
            </a:r>
          </a:p>
          <a:p>
            <a:endParaRPr lang="en-US" sz="2800" b="1" dirty="0">
              <a:solidFill>
                <a:schemeClr val="accent2">
                  <a:lumMod val="75000"/>
                </a:schemeClr>
              </a:solidFill>
            </a:endParaRPr>
          </a:p>
          <a:p>
            <a:r>
              <a:rPr lang="en-US" sz="2800" b="1" dirty="0">
                <a:solidFill>
                  <a:schemeClr val="accent2">
                    <a:lumMod val="75000"/>
                  </a:schemeClr>
                </a:solidFill>
              </a:rPr>
              <a:t>https://www.epcc.edu/Academics/DualCredit</a:t>
            </a:r>
            <a:endParaRPr lang="en-US" sz="2800" b="1" dirty="0" smtClean="0">
              <a:solidFill>
                <a:schemeClr val="accent2">
                  <a:lumMod val="75000"/>
                </a:schemeClr>
              </a:solidFill>
            </a:endParaRPr>
          </a:p>
          <a:p>
            <a:endParaRPr lang="en-US" sz="2800" b="1" dirty="0">
              <a:solidFill>
                <a:schemeClr val="accent2">
                  <a:lumMod val="75000"/>
                </a:schemeClr>
              </a:solidFill>
            </a:endParaRPr>
          </a:p>
          <a:p>
            <a:r>
              <a:rPr lang="en-US" sz="2800" b="1" dirty="0" smtClean="0">
                <a:solidFill>
                  <a:schemeClr val="accent2">
                    <a:lumMod val="75000"/>
                  </a:schemeClr>
                </a:solidFill>
              </a:rPr>
              <a:t>https</a:t>
            </a:r>
            <a:r>
              <a:rPr lang="en-US" sz="2800" b="1" dirty="0">
                <a:solidFill>
                  <a:schemeClr val="accent2">
                    <a:lumMod val="75000"/>
                  </a:schemeClr>
                </a:solidFill>
              </a:rPr>
              <a:t>://www.epcc.edu/Academics/DualCredit/parents</a:t>
            </a:r>
          </a:p>
        </p:txBody>
      </p:sp>
    </p:spTree>
    <p:extLst>
      <p:ext uri="{BB962C8B-B14F-4D97-AF65-F5344CB8AC3E}">
        <p14:creationId xmlns:p14="http://schemas.microsoft.com/office/powerpoint/2010/main" val="2494292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921875" y="2448910"/>
            <a:ext cx="7115504" cy="1446550"/>
          </a:xfrm>
          <a:prstGeom prst="rect">
            <a:avLst/>
          </a:prstGeom>
          <a:noFill/>
        </p:spPr>
        <p:txBody>
          <a:bodyPr wrap="square" rtlCol="0">
            <a:spAutoFit/>
          </a:bodyPr>
          <a:lstStyle/>
          <a:p>
            <a:r>
              <a:rPr lang="en-US" sz="8800" dirty="0" smtClean="0">
                <a:solidFill>
                  <a:schemeClr val="accent1">
                    <a:lumMod val="75000"/>
                  </a:schemeClr>
                </a:solidFill>
              </a:rPr>
              <a:t>Questions ?</a:t>
            </a:r>
            <a:endParaRPr lang="en-US" sz="8800" dirty="0">
              <a:solidFill>
                <a:schemeClr val="accent1">
                  <a:lumMod val="75000"/>
                </a:schemeClr>
              </a:solidFill>
            </a:endParaRPr>
          </a:p>
        </p:txBody>
      </p:sp>
    </p:spTree>
    <p:extLst>
      <p:ext uri="{BB962C8B-B14F-4D97-AF65-F5344CB8AC3E}">
        <p14:creationId xmlns:p14="http://schemas.microsoft.com/office/powerpoint/2010/main" val="51616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67310" y="457200"/>
            <a:ext cx="8596668" cy="1320800"/>
          </a:xfrm>
        </p:spPr>
        <p:txBody>
          <a:bodyPr>
            <a:normAutofit/>
          </a:bodyPr>
          <a:lstStyle/>
          <a:p>
            <a:pPr algn="ctr"/>
            <a:r>
              <a:rPr lang="en-US" sz="4400" dirty="0" smtClean="0"/>
              <a:t>PART 1</a:t>
            </a:r>
            <a:endParaRPr lang="en-US" sz="4400" dirty="0"/>
          </a:p>
        </p:txBody>
      </p:sp>
      <p:sp>
        <p:nvSpPr>
          <p:cNvPr id="31" name="Content Placeholder 30"/>
          <p:cNvSpPr>
            <a:spLocks noGrp="1"/>
          </p:cNvSpPr>
          <p:nvPr>
            <p:ph idx="1"/>
          </p:nvPr>
        </p:nvSpPr>
        <p:spPr>
          <a:xfrm>
            <a:off x="1166648" y="1930399"/>
            <a:ext cx="8818180" cy="2662621"/>
          </a:xfrm>
        </p:spPr>
        <p:txBody>
          <a:bodyPr>
            <a:normAutofit/>
          </a:bodyPr>
          <a:lstStyle/>
          <a:p>
            <a:r>
              <a:rPr lang="en-US" sz="6600" dirty="0" smtClean="0"/>
              <a:t>PROGRAM OVERVIEW</a:t>
            </a:r>
          </a:p>
          <a:p>
            <a:r>
              <a:rPr lang="en-US" dirty="0" smtClean="0"/>
              <a:t>The</a:t>
            </a:r>
            <a:r>
              <a:rPr lang="en-US" dirty="0"/>
              <a:t> </a:t>
            </a:r>
            <a:r>
              <a:rPr lang="en-US" b="1" dirty="0"/>
              <a:t>Dual Credit</a:t>
            </a:r>
            <a:r>
              <a:rPr lang="en-US" dirty="0"/>
              <a:t> Program provides an opportunity for qualified high school students to enroll in college-level courses. Students can earn </a:t>
            </a:r>
            <a:r>
              <a:rPr lang="en-US" dirty="0" smtClean="0"/>
              <a:t>college </a:t>
            </a:r>
            <a:r>
              <a:rPr lang="en-US" b="1" dirty="0" smtClean="0"/>
              <a:t>credit</a:t>
            </a:r>
            <a:r>
              <a:rPr lang="en-US" dirty="0"/>
              <a:t> and high school </a:t>
            </a:r>
            <a:r>
              <a:rPr lang="en-US" b="1" dirty="0"/>
              <a:t>credit</a:t>
            </a:r>
            <a:r>
              <a:rPr lang="en-US" dirty="0"/>
              <a:t> at the same time by taking EPCC classes at their high school campus.</a:t>
            </a:r>
            <a:endParaRPr lang="en-US" sz="12300" dirty="0" smtClean="0"/>
          </a:p>
        </p:txBody>
      </p:sp>
    </p:spTree>
    <p:extLst>
      <p:ext uri="{BB962C8B-B14F-4D97-AF65-F5344CB8AC3E}">
        <p14:creationId xmlns:p14="http://schemas.microsoft.com/office/powerpoint/2010/main" val="326761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
            </a:r>
            <a:r>
              <a:rPr lang="en-US" dirty="0" smtClean="0"/>
              <a:t>ual </a:t>
            </a:r>
            <a:r>
              <a:rPr lang="en-US" dirty="0"/>
              <a:t>Credit Program:	Definition</a:t>
            </a:r>
          </a:p>
        </p:txBody>
      </p:sp>
      <p:sp>
        <p:nvSpPr>
          <p:cNvPr id="3" name="Content Placeholder 2"/>
          <p:cNvSpPr>
            <a:spLocks noGrp="1"/>
          </p:cNvSpPr>
          <p:nvPr>
            <p:ph idx="1"/>
          </p:nvPr>
        </p:nvSpPr>
        <p:spPr>
          <a:xfrm>
            <a:off x="925528" y="1363755"/>
            <a:ext cx="8596668" cy="4867228"/>
          </a:xfrm>
        </p:spPr>
        <p:txBody>
          <a:bodyPr>
            <a:normAutofit lnSpcReduction="10000"/>
          </a:bodyPr>
          <a:lstStyle/>
          <a:p>
            <a:r>
              <a:rPr lang="en-US" sz="2800" dirty="0"/>
              <a:t>A program that permits high school juniors and seniors to enroll in college courses </a:t>
            </a:r>
            <a:r>
              <a:rPr lang="en-US" sz="2800" dirty="0" smtClean="0"/>
              <a:t>before high </a:t>
            </a:r>
            <a:r>
              <a:rPr lang="en-US" sz="2800" dirty="0"/>
              <a:t>school graduation</a:t>
            </a:r>
          </a:p>
          <a:p>
            <a:pPr algn="ctr"/>
            <a:endParaRPr lang="en-US" dirty="0"/>
          </a:p>
          <a:p>
            <a:pPr marL="0" indent="0" algn="ctr">
              <a:buNone/>
            </a:pPr>
            <a:r>
              <a:rPr lang="en-US" sz="3200" b="1" dirty="0"/>
              <a:t>College </a:t>
            </a:r>
            <a:r>
              <a:rPr lang="en-US" sz="3200" b="1" dirty="0" smtClean="0"/>
              <a:t>Course held here at Chapin or at CCTE</a:t>
            </a:r>
          </a:p>
          <a:p>
            <a:pPr marL="0" indent="0" algn="ctr">
              <a:buNone/>
            </a:pPr>
            <a:r>
              <a:rPr lang="en-US" sz="3200" b="1" dirty="0" smtClean="0"/>
              <a:t>The grade they earn will fulfill both</a:t>
            </a:r>
            <a:endParaRPr lang="en-US" sz="3200" b="1" dirty="0"/>
          </a:p>
          <a:p>
            <a:pPr marL="0" indent="0" algn="ctr">
              <a:buNone/>
            </a:pPr>
            <a:r>
              <a:rPr lang="en-US" b="1" dirty="0"/>
              <a:t> </a:t>
            </a:r>
            <a:endParaRPr lang="en-US" dirty="0"/>
          </a:p>
          <a:p>
            <a:pPr marL="0" indent="0" algn="ctr">
              <a:buNone/>
            </a:pPr>
            <a:r>
              <a:rPr lang="en-US" b="1" dirty="0"/>
              <a:t> </a:t>
            </a:r>
            <a:endParaRPr lang="en-US" dirty="0"/>
          </a:p>
          <a:p>
            <a:pPr marL="0" indent="0" algn="ctr">
              <a:buNone/>
            </a:pPr>
            <a:r>
              <a:rPr lang="en-US" b="1" dirty="0"/>
              <a:t> </a:t>
            </a:r>
            <a:endParaRPr lang="en-US" dirty="0"/>
          </a:p>
          <a:p>
            <a:pPr marL="0" indent="0" algn="ctr">
              <a:buNone/>
            </a:pPr>
            <a:r>
              <a:rPr lang="en-US" sz="2800" dirty="0"/>
              <a:t>High School Transcript	 </a:t>
            </a:r>
            <a:r>
              <a:rPr lang="en-US" sz="2800" dirty="0" smtClean="0"/>
              <a:t>    +     College </a:t>
            </a:r>
            <a:r>
              <a:rPr lang="en-US" sz="2800" dirty="0"/>
              <a:t>Transcript</a:t>
            </a:r>
          </a:p>
          <a:p>
            <a:endParaRPr lang="en-US" dirty="0"/>
          </a:p>
        </p:txBody>
      </p:sp>
      <p:cxnSp>
        <p:nvCxnSpPr>
          <p:cNvPr id="5" name="Straight Arrow Connector 4"/>
          <p:cNvCxnSpPr/>
          <p:nvPr/>
        </p:nvCxnSpPr>
        <p:spPr>
          <a:xfrm>
            <a:off x="6131693" y="464233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87969" y="4642337"/>
            <a:ext cx="515815" cy="1043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083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t>
            </a:r>
            <a:r>
              <a:rPr lang="en-US" b="1" dirty="0" smtClean="0"/>
              <a:t>inimum </a:t>
            </a:r>
            <a:r>
              <a:rPr lang="en-US" b="1" dirty="0"/>
              <a:t>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252532"/>
              </p:ext>
            </p:extLst>
          </p:nvPr>
        </p:nvGraphicFramePr>
        <p:xfrm>
          <a:off x="1711569" y="1477107"/>
          <a:ext cx="7033846" cy="3693939"/>
        </p:xfrm>
        <a:graphic>
          <a:graphicData uri="http://schemas.openxmlformats.org/drawingml/2006/table">
            <a:tbl>
              <a:tblPr firstRow="1" firstCol="1" lastRow="1" lastCol="1" bandRow="1" bandCol="1">
                <a:tableStyleId>{5C22544A-7EE6-4342-B048-85BDC9FD1C3A}</a:tableStyleId>
              </a:tblPr>
              <a:tblGrid>
                <a:gridCol w="7033846">
                  <a:extLst>
                    <a:ext uri="{9D8B030D-6E8A-4147-A177-3AD203B41FA5}">
                      <a16:colId xmlns:a16="http://schemas.microsoft.com/office/drawing/2014/main" val="20000"/>
                    </a:ext>
                  </a:extLst>
                </a:gridCol>
              </a:tblGrid>
              <a:tr h="321022">
                <a:tc>
                  <a:txBody>
                    <a:bodyPr/>
                    <a:lstStyle/>
                    <a:p>
                      <a:pPr marL="0" marR="0" algn="ctr">
                        <a:spcBef>
                          <a:spcPts val="405"/>
                        </a:spcBef>
                        <a:spcAft>
                          <a:spcPts val="0"/>
                        </a:spcAft>
                      </a:pPr>
                      <a:r>
                        <a:rPr lang="en-US" sz="1800" dirty="0" smtClean="0">
                          <a:solidFill>
                            <a:schemeClr val="accent2">
                              <a:lumMod val="75000"/>
                            </a:schemeClr>
                          </a:solidFill>
                          <a:effectLst/>
                        </a:rPr>
                        <a:t>Academic</a:t>
                      </a:r>
                      <a:endParaRPr lang="en-US" sz="1100" dirty="0">
                        <a:solidFill>
                          <a:schemeClr val="accent2">
                            <a:lumMod val="75000"/>
                          </a:schemeClr>
                        </a:solidFill>
                        <a:effectLst/>
                      </a:endParaRPr>
                    </a:p>
                  </a:txBody>
                  <a:tcPr marL="0" marR="0" marT="0" marB="0"/>
                </a:tc>
                <a:extLst>
                  <a:ext uri="{0D108BD9-81ED-4DB2-BD59-A6C34878D82A}">
                    <a16:rowId xmlns:a16="http://schemas.microsoft.com/office/drawing/2014/main" val="10000"/>
                  </a:ext>
                </a:extLst>
              </a:tr>
              <a:tr h="493807">
                <a:tc>
                  <a:txBody>
                    <a:bodyPr/>
                    <a:lstStyle/>
                    <a:p>
                      <a:pPr marL="91440" marR="0">
                        <a:spcBef>
                          <a:spcPts val="455"/>
                        </a:spcBef>
                        <a:spcAft>
                          <a:spcPts val="0"/>
                        </a:spcAft>
                      </a:pPr>
                      <a:r>
                        <a:rPr lang="en-US" sz="1800" dirty="0" smtClean="0">
                          <a:solidFill>
                            <a:schemeClr val="accent2">
                              <a:lumMod val="75000"/>
                            </a:schemeClr>
                          </a:solidFill>
                          <a:effectLst/>
                        </a:rPr>
                        <a:t>In</a:t>
                      </a:r>
                      <a:r>
                        <a:rPr lang="en-US" sz="1800" baseline="0" dirty="0" smtClean="0">
                          <a:solidFill>
                            <a:schemeClr val="accent2">
                              <a:lumMod val="75000"/>
                            </a:schemeClr>
                          </a:solidFill>
                          <a:effectLst/>
                        </a:rPr>
                        <a:t> </a:t>
                      </a:r>
                      <a:r>
                        <a:rPr lang="en-US" sz="1800" dirty="0" smtClean="0">
                          <a:solidFill>
                            <a:schemeClr val="accent2">
                              <a:lumMod val="75000"/>
                            </a:schemeClr>
                          </a:solidFill>
                          <a:effectLst/>
                        </a:rPr>
                        <a:t>10</a:t>
                      </a:r>
                      <a:r>
                        <a:rPr lang="en-US" sz="1200" dirty="0" smtClean="0">
                          <a:solidFill>
                            <a:schemeClr val="accent2">
                              <a:lumMod val="75000"/>
                            </a:schemeClr>
                          </a:solidFill>
                          <a:effectLst/>
                        </a:rPr>
                        <a:t>th</a:t>
                      </a:r>
                      <a:r>
                        <a:rPr lang="en-US" sz="1200" spc="95" dirty="0" smtClean="0">
                          <a:solidFill>
                            <a:schemeClr val="accent2">
                              <a:lumMod val="75000"/>
                            </a:schemeClr>
                          </a:solidFill>
                          <a:effectLst/>
                        </a:rPr>
                        <a:t> </a:t>
                      </a:r>
                      <a:r>
                        <a:rPr lang="en-US" sz="1800" dirty="0" smtClean="0">
                          <a:solidFill>
                            <a:schemeClr val="accent2">
                              <a:lumMod val="75000"/>
                            </a:schemeClr>
                          </a:solidFill>
                          <a:effectLst/>
                        </a:rPr>
                        <a:t>grade or 11</a:t>
                      </a:r>
                      <a:r>
                        <a:rPr lang="en-US" sz="1800" baseline="30000" dirty="0" smtClean="0">
                          <a:solidFill>
                            <a:schemeClr val="accent2">
                              <a:lumMod val="75000"/>
                            </a:schemeClr>
                          </a:solidFill>
                          <a:effectLst/>
                        </a:rPr>
                        <a:t>th</a:t>
                      </a:r>
                      <a:r>
                        <a:rPr lang="en-US" sz="1800" dirty="0" smtClean="0">
                          <a:solidFill>
                            <a:schemeClr val="accent2">
                              <a:lumMod val="75000"/>
                            </a:schemeClr>
                          </a:solidFill>
                          <a:effectLst/>
                        </a:rPr>
                        <a:t> grade</a:t>
                      </a:r>
                      <a:endPar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478359">
                <a:tc>
                  <a:txBody>
                    <a:bodyPr/>
                    <a:lstStyle/>
                    <a:p>
                      <a:pPr marL="85090" marR="0">
                        <a:spcBef>
                          <a:spcPts val="455"/>
                        </a:spcBef>
                        <a:spcAft>
                          <a:spcPts val="0"/>
                        </a:spcAft>
                      </a:pPr>
                      <a:r>
                        <a:rPr lang="en-US" sz="1800" dirty="0">
                          <a:solidFill>
                            <a:schemeClr val="accent2">
                              <a:lumMod val="75000"/>
                            </a:schemeClr>
                          </a:solidFill>
                          <a:effectLst/>
                        </a:rPr>
                        <a:t>80+ high school</a:t>
                      </a:r>
                      <a:r>
                        <a:rPr lang="en-US" sz="1800" spc="-40" dirty="0">
                          <a:solidFill>
                            <a:schemeClr val="accent2">
                              <a:lumMod val="75000"/>
                            </a:schemeClr>
                          </a:solidFill>
                          <a:effectLst/>
                        </a:rPr>
                        <a:t> </a:t>
                      </a:r>
                      <a:r>
                        <a:rPr lang="en-US" sz="1800" dirty="0">
                          <a:solidFill>
                            <a:schemeClr val="accent2">
                              <a:lumMod val="75000"/>
                            </a:schemeClr>
                          </a:solidFill>
                          <a:effectLst/>
                        </a:rPr>
                        <a:t>average</a:t>
                      </a:r>
                      <a:endPar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156882">
                <a:tc>
                  <a:txBody>
                    <a:bodyPr/>
                    <a:lstStyle/>
                    <a:p>
                      <a:pPr marL="437515" marR="311785" indent="-346075">
                        <a:lnSpc>
                          <a:spcPct val="105000"/>
                        </a:lnSpc>
                        <a:spcBef>
                          <a:spcPts val="455"/>
                        </a:spcBef>
                        <a:spcAft>
                          <a:spcPts val="0"/>
                        </a:spcAft>
                      </a:pPr>
                      <a:r>
                        <a:rPr lang="en-US" sz="1800" b="0" i="0" kern="1200" dirty="0" smtClean="0">
                          <a:solidFill>
                            <a:schemeClr val="accent2">
                              <a:lumMod val="75000"/>
                            </a:schemeClr>
                          </a:solidFill>
                          <a:effectLst/>
                          <a:latin typeface="+mn-lt"/>
                          <a:ea typeface="+mn-ea"/>
                          <a:cs typeface="+mn-cs"/>
                        </a:rPr>
                        <a:t>The </a:t>
                      </a:r>
                      <a:r>
                        <a:rPr lang="en-US" sz="1800" b="1" i="0" kern="1200" dirty="0" smtClean="0">
                          <a:solidFill>
                            <a:schemeClr val="accent2">
                              <a:lumMod val="75000"/>
                            </a:schemeClr>
                          </a:solidFill>
                          <a:effectLst/>
                          <a:latin typeface="+mn-lt"/>
                          <a:ea typeface="+mn-ea"/>
                          <a:cs typeface="+mn-cs"/>
                        </a:rPr>
                        <a:t>Texas Success Initiative</a:t>
                      </a:r>
                      <a:r>
                        <a:rPr lang="en-US" sz="1800" b="0" i="0" kern="1200" dirty="0" smtClean="0">
                          <a:solidFill>
                            <a:schemeClr val="accent2">
                              <a:lumMod val="75000"/>
                            </a:schemeClr>
                          </a:solidFill>
                          <a:effectLst/>
                          <a:latin typeface="+mn-lt"/>
                          <a:ea typeface="+mn-ea"/>
                          <a:cs typeface="+mn-cs"/>
                        </a:rPr>
                        <a:t> (</a:t>
                      </a:r>
                      <a:r>
                        <a:rPr lang="en-US" sz="1800" b="1" i="0" kern="1200" dirty="0" smtClean="0">
                          <a:solidFill>
                            <a:schemeClr val="accent2">
                              <a:lumMod val="75000"/>
                            </a:schemeClr>
                          </a:solidFill>
                          <a:effectLst/>
                          <a:latin typeface="+mn-lt"/>
                          <a:ea typeface="+mn-ea"/>
                          <a:cs typeface="+mn-cs"/>
                        </a:rPr>
                        <a:t>TSIA2</a:t>
                      </a:r>
                      <a:r>
                        <a:rPr lang="en-US" sz="1800" b="0" i="0" kern="1200" dirty="0" smtClean="0">
                          <a:solidFill>
                            <a:schemeClr val="accent2">
                              <a:lumMod val="75000"/>
                            </a:schemeClr>
                          </a:solidFill>
                          <a:effectLst/>
                          <a:latin typeface="+mn-lt"/>
                          <a:ea typeface="+mn-ea"/>
                          <a:cs typeface="+mn-cs"/>
                        </a:rPr>
                        <a:t>) </a:t>
                      </a:r>
                      <a:r>
                        <a:rPr lang="en-US" sz="1800" b="0" i="0" kern="1200" dirty="0" smtClean="0">
                          <a:solidFill>
                            <a:schemeClr val="accent2">
                              <a:lumMod val="75000"/>
                            </a:schemeClr>
                          </a:solidFill>
                          <a:effectLst/>
                          <a:latin typeface="+mn-lt"/>
                          <a:ea typeface="+mn-ea"/>
                          <a:cs typeface="+mn-cs"/>
                        </a:rPr>
                        <a:t>is a program designed to determine if a student is ready for college-level course work by</a:t>
                      </a:r>
                      <a:r>
                        <a:rPr lang="en-US" sz="1800" b="0" i="0" kern="1200" baseline="0" dirty="0" smtClean="0">
                          <a:solidFill>
                            <a:schemeClr val="accent2">
                              <a:lumMod val="75000"/>
                            </a:schemeClr>
                          </a:solidFill>
                          <a:effectLst/>
                          <a:latin typeface="+mn-lt"/>
                          <a:ea typeface="+mn-ea"/>
                          <a:cs typeface="+mn-cs"/>
                        </a:rPr>
                        <a:t> assessing the student’s skills in</a:t>
                      </a:r>
                      <a:r>
                        <a:rPr lang="en-US" sz="1800" b="0" i="0" kern="1200" dirty="0" smtClean="0">
                          <a:solidFill>
                            <a:schemeClr val="accent2">
                              <a:lumMod val="75000"/>
                            </a:schemeClr>
                          </a:solidFill>
                          <a:effectLst/>
                          <a:latin typeface="+mn-lt"/>
                          <a:ea typeface="+mn-ea"/>
                          <a:cs typeface="+mn-cs"/>
                        </a:rPr>
                        <a:t> reading, writing and math. Th</a:t>
                      </a:r>
                      <a:r>
                        <a:rPr lang="en-US" sz="1800" b="0" i="0" kern="1200" baseline="0" dirty="0" smtClean="0">
                          <a:solidFill>
                            <a:schemeClr val="accent2">
                              <a:lumMod val="75000"/>
                            </a:schemeClr>
                          </a:solidFill>
                          <a:effectLst/>
                          <a:latin typeface="+mn-lt"/>
                          <a:ea typeface="+mn-ea"/>
                          <a:cs typeface="+mn-cs"/>
                        </a:rPr>
                        <a:t>e test scores determine eligibility into college-level</a:t>
                      </a:r>
                    </a:p>
                    <a:p>
                      <a:pPr marL="437515" marR="311785" indent="-346075">
                        <a:lnSpc>
                          <a:spcPct val="105000"/>
                        </a:lnSpc>
                        <a:spcBef>
                          <a:spcPts val="455"/>
                        </a:spcBef>
                        <a:spcAft>
                          <a:spcPts val="0"/>
                        </a:spcAft>
                      </a:pPr>
                      <a:r>
                        <a:rPr lang="en-US" sz="1800" b="0" i="0" kern="1200" baseline="0" dirty="0" smtClean="0">
                          <a:solidFill>
                            <a:schemeClr val="accent2">
                              <a:lumMod val="75000"/>
                            </a:schemeClr>
                          </a:solidFill>
                          <a:effectLst/>
                          <a:latin typeface="+mn-lt"/>
                          <a:ea typeface="+mn-ea"/>
                          <a:cs typeface="+mn-cs"/>
                        </a:rPr>
                        <a:t>      classes.</a:t>
                      </a:r>
                      <a:endPar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897071">
                <a:tc>
                  <a:txBody>
                    <a:bodyPr/>
                    <a:lstStyle/>
                    <a:p>
                      <a:pPr marL="431165" marR="114935" indent="-346075">
                        <a:lnSpc>
                          <a:spcPct val="105000"/>
                        </a:lnSpc>
                        <a:spcBef>
                          <a:spcPts val="455"/>
                        </a:spcBef>
                        <a:spcAft>
                          <a:spcPts val="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31165" marR="114935" indent="-346075" algn="ctr">
                        <a:lnSpc>
                          <a:spcPct val="105000"/>
                        </a:lnSpc>
                        <a:spcBef>
                          <a:spcPts val="455"/>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857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958" y="945930"/>
            <a:ext cx="9171100" cy="5262979"/>
          </a:xfrm>
          <a:prstGeom prst="rect">
            <a:avLst/>
          </a:prstGeom>
          <a:noFill/>
        </p:spPr>
        <p:txBody>
          <a:bodyPr wrap="none" rtlCol="0">
            <a:spAutoFit/>
          </a:bodyPr>
          <a:lstStyle/>
          <a:p>
            <a:r>
              <a:rPr lang="en-US" sz="2800" dirty="0" smtClean="0"/>
              <a:t>Student can be eligible for Dual Credit courses through:</a:t>
            </a:r>
          </a:p>
          <a:p>
            <a:endParaRPr lang="en-US" sz="2800" dirty="0"/>
          </a:p>
          <a:p>
            <a:r>
              <a:rPr lang="en-US" sz="2800" dirty="0" smtClean="0"/>
              <a:t>TSI test scores</a:t>
            </a:r>
          </a:p>
          <a:p>
            <a:r>
              <a:rPr lang="en-US" sz="2800" dirty="0" smtClean="0"/>
              <a:t>STAAR EOC test scores Algebra 1 </a:t>
            </a:r>
          </a:p>
          <a:p>
            <a:r>
              <a:rPr lang="en-US" sz="2800" dirty="0" smtClean="0"/>
              <a:t>STAAR </a:t>
            </a:r>
            <a:r>
              <a:rPr lang="en-US" sz="2800" dirty="0" smtClean="0"/>
              <a:t>EOC test scores English 2</a:t>
            </a:r>
          </a:p>
          <a:p>
            <a:r>
              <a:rPr lang="en-US" sz="2800" dirty="0" smtClean="0"/>
              <a:t>PSAT/NMSQT test scores</a:t>
            </a:r>
          </a:p>
          <a:p>
            <a:r>
              <a:rPr lang="en-US" sz="2800" dirty="0" smtClean="0"/>
              <a:t>SAT test scores</a:t>
            </a:r>
          </a:p>
          <a:p>
            <a:r>
              <a:rPr lang="en-US" sz="2800" dirty="0" smtClean="0"/>
              <a:t>ACT test scores</a:t>
            </a:r>
            <a:endParaRPr lang="en-US" sz="2800" dirty="0"/>
          </a:p>
          <a:p>
            <a:endParaRPr lang="en-US" sz="2800" dirty="0" smtClean="0"/>
          </a:p>
          <a:p>
            <a:r>
              <a:rPr lang="en-US" sz="2800" dirty="0" smtClean="0"/>
              <a:t>College Readiness Testing Sophomore Year</a:t>
            </a:r>
          </a:p>
          <a:p>
            <a:r>
              <a:rPr lang="en-US" sz="2800" dirty="0" smtClean="0"/>
              <a:t>*TSIA2 (ELAR) Writing &amp; Reading during fall semester</a:t>
            </a:r>
          </a:p>
          <a:p>
            <a:r>
              <a:rPr lang="en-US" sz="2800" dirty="0" smtClean="0"/>
              <a:t>*TSIA2 Math during spring semester. </a:t>
            </a:r>
            <a:endParaRPr lang="en-US" sz="2800" dirty="0"/>
          </a:p>
        </p:txBody>
      </p:sp>
    </p:spTree>
    <p:extLst>
      <p:ext uri="{BB962C8B-B14F-4D97-AF65-F5344CB8AC3E}">
        <p14:creationId xmlns:p14="http://schemas.microsoft.com/office/powerpoint/2010/main" val="4172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434" y="2288033"/>
            <a:ext cx="11582400" cy="2369880"/>
          </a:xfrm>
          <a:prstGeom prst="rect">
            <a:avLst/>
          </a:prstGeom>
        </p:spPr>
        <p:txBody>
          <a:bodyPr wrap="square">
            <a:spAutoFit/>
          </a:bodyPr>
          <a:lstStyle/>
          <a:p>
            <a:pPr>
              <a:lnSpc>
                <a:spcPct val="115000"/>
              </a:lnSpc>
              <a:spcAft>
                <a:spcPts val="1000"/>
              </a:spcAft>
            </a:pPr>
            <a:r>
              <a:rPr lang="en-US" sz="2000" b="1" i="1" dirty="0">
                <a:latin typeface="Calibri" panose="020F0502020204030204" pitchFamily="34" charset="0"/>
                <a:ea typeface="Calibri" panose="020F0502020204030204" pitchFamily="34" charset="0"/>
                <a:cs typeface="Times New Roman" panose="02020603050405020304" pitchFamily="18" charset="0"/>
              </a:rPr>
              <a:t>*Minimum Score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Essay 4 </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Writing 340</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*Minimum Score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Reading 351</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*Minimum Score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Math 350</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English 3 DC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History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Pre-Calculus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Psychology</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College Transition</a:t>
            </a:r>
          </a:p>
          <a:p>
            <a:r>
              <a:rPr lang="en-US" dirty="0">
                <a:latin typeface="Calibri" panose="020F0502020204030204" pitchFamily="34" charset="0"/>
                <a:cs typeface="Times New Roman" panose="02020603050405020304" pitchFamily="18" charset="0"/>
              </a:rPr>
              <a:t>	</a:t>
            </a:r>
            <a:r>
              <a:rPr lang="en-US" dirty="0" smtClean="0">
                <a:latin typeface="Calibri" panose="020F0502020204030204" pitchFamily="34" charset="0"/>
                <a:cs typeface="Times New Roman" panose="02020603050405020304" pitchFamily="18" charset="0"/>
              </a:rPr>
              <a:t>									</a:t>
            </a:r>
          </a:p>
          <a:p>
            <a:r>
              <a:rPr lang="en-US" dirty="0">
                <a:latin typeface="Calibri" panose="020F0502020204030204" pitchFamily="34" charset="0"/>
                <a:cs typeface="Times New Roman" panose="02020603050405020304" pitchFamily="18" charset="0"/>
              </a:rPr>
              <a:t>	</a:t>
            </a:r>
            <a:r>
              <a:rPr lang="en-US" dirty="0" smtClean="0">
                <a:latin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cs typeface="Times New Roman" panose="02020603050405020304" pitchFamily="18" charset="0"/>
              </a:rPr>
              <a:t>Astronomy</a:t>
            </a:r>
            <a:endParaRPr lang="en-US" dirty="0">
              <a:solidFill>
                <a:srgbClr val="FF0000"/>
              </a:solidFill>
            </a:endParaRPr>
          </a:p>
        </p:txBody>
      </p:sp>
      <p:sp>
        <p:nvSpPr>
          <p:cNvPr id="4" name="Rectangle 3"/>
          <p:cNvSpPr/>
          <p:nvPr/>
        </p:nvSpPr>
        <p:spPr>
          <a:xfrm>
            <a:off x="2249214" y="4425478"/>
            <a:ext cx="7735614" cy="464871"/>
          </a:xfrm>
          <a:prstGeom prst="rect">
            <a:avLst/>
          </a:prstGeom>
        </p:spPr>
        <p:txBody>
          <a:bodyPr wrap="square">
            <a:spAutoFit/>
          </a:bodyPr>
          <a:lstStyle/>
          <a:p>
            <a:pPr>
              <a:lnSpc>
                <a:spcPct val="150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98543" y="926923"/>
            <a:ext cx="5036956" cy="584775"/>
          </a:xfrm>
          <a:prstGeom prst="rect">
            <a:avLst/>
          </a:prstGeom>
          <a:noFill/>
        </p:spPr>
        <p:txBody>
          <a:bodyPr wrap="none" rtlCol="0">
            <a:spAutoFit/>
          </a:bodyPr>
          <a:lstStyle/>
          <a:p>
            <a:r>
              <a:rPr lang="en-US" sz="3200" b="1" dirty="0" smtClean="0">
                <a:solidFill>
                  <a:schemeClr val="accent2">
                    <a:lumMod val="75000"/>
                  </a:schemeClr>
                </a:solidFill>
              </a:rPr>
              <a:t>TSI Test Results Fall 2020</a:t>
            </a:r>
            <a:endParaRPr lang="en-US" sz="3200" b="1" dirty="0">
              <a:solidFill>
                <a:schemeClr val="accent2">
                  <a:lumMod val="75000"/>
                </a:schemeClr>
              </a:solidFill>
            </a:endParaRPr>
          </a:p>
        </p:txBody>
      </p:sp>
    </p:spTree>
    <p:extLst>
      <p:ext uri="{BB962C8B-B14F-4D97-AF65-F5344CB8AC3E}">
        <p14:creationId xmlns:p14="http://schemas.microsoft.com/office/powerpoint/2010/main" val="3207236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455" y="1605040"/>
            <a:ext cx="11582400" cy="3612271"/>
          </a:xfrm>
          <a:prstGeom prst="rect">
            <a:avLst/>
          </a:prstGeom>
        </p:spPr>
        <p:txBody>
          <a:bodyPr wrap="square">
            <a:spAutoFit/>
          </a:bodyPr>
          <a:lstStyle/>
          <a:p>
            <a:pPr algn="ctr">
              <a:lnSpc>
                <a:spcPct val="115000"/>
              </a:lnSpc>
              <a:spcAft>
                <a:spcPts val="1000"/>
              </a:spcAft>
            </a:pPr>
            <a:r>
              <a:rPr lang="en-US" sz="2000" b="1" i="1" dirty="0">
                <a:latin typeface="Calibri" panose="020F0502020204030204" pitchFamily="34" charset="0"/>
                <a:ea typeface="Calibri" panose="020F0502020204030204" pitchFamily="34" charset="0"/>
                <a:cs typeface="Times New Roman" panose="02020603050405020304" pitchFamily="18" charset="0"/>
              </a:rPr>
              <a:t>*Minimum Score	</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on the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ELAR</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of 945 and essay score of 5 or </a:t>
            </a:r>
          </a:p>
          <a:p>
            <a:pPr algn="ctr">
              <a:lnSpc>
                <a:spcPct val="115000"/>
              </a:lnSpc>
              <a:spcAft>
                <a:spcPts val="1000"/>
              </a:spcAft>
            </a:pPr>
            <a:r>
              <a:rPr lang="en-US" sz="2000" b="1" i="1" dirty="0" smtClean="0">
                <a:latin typeface="Calibri" panose="020F0502020204030204" pitchFamily="34" charset="0"/>
                <a:ea typeface="Calibri" panose="020F0502020204030204" pitchFamily="34" charset="0"/>
                <a:cs typeface="Times New Roman" panose="02020603050405020304" pitchFamily="18" charset="0"/>
              </a:rPr>
              <a:t>A score between 910 and 944, essay score of 5 and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Diagnostic score of 6</a:t>
            </a:r>
            <a:endParaRPr lang="en-US" sz="2400"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English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3 DC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History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Pre-Calculus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Psychology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College Transition</a:t>
            </a:r>
          </a:p>
          <a:p>
            <a:r>
              <a:rPr lang="en-US" dirty="0">
                <a:latin typeface="Calibri" panose="020F0502020204030204" pitchFamily="34" charset="0"/>
                <a:cs typeface="Times New Roman" panose="02020603050405020304" pitchFamily="18" charset="0"/>
              </a:rPr>
              <a:t>	</a:t>
            </a:r>
            <a:r>
              <a:rPr lang="en-US" dirty="0" smtClean="0">
                <a:latin typeface="Calibri" panose="020F0502020204030204" pitchFamily="34" charset="0"/>
                <a:cs typeface="Times New Roman" panose="02020603050405020304" pitchFamily="18" charset="0"/>
              </a:rPr>
              <a:t>									</a:t>
            </a:r>
          </a:p>
          <a:p>
            <a:r>
              <a:rPr lang="en-US" dirty="0">
                <a:latin typeface="Calibri" panose="020F0502020204030204" pitchFamily="34" charset="0"/>
                <a:cs typeface="Times New Roman" panose="02020603050405020304" pitchFamily="18" charset="0"/>
              </a:rPr>
              <a:t>	</a:t>
            </a:r>
            <a:r>
              <a:rPr lang="en-US" dirty="0" smtClean="0">
                <a:latin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cs typeface="Times New Roman" panose="02020603050405020304" pitchFamily="18" charset="0"/>
              </a:rPr>
              <a:t>Astronomy</a:t>
            </a:r>
          </a:p>
          <a:p>
            <a:endParaRPr lang="en-US" dirty="0" smtClean="0">
              <a:solidFill>
                <a:srgbClr val="FF0000"/>
              </a:solidFill>
              <a:latin typeface="Calibri" panose="020F0502020204030204" pitchFamily="34" charset="0"/>
              <a:cs typeface="Times New Roman" panose="02020603050405020304" pitchFamily="18" charset="0"/>
            </a:endParaRPr>
          </a:p>
          <a:p>
            <a:r>
              <a:rPr lang="en-US" b="1" i="1" dirty="0" smtClean="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Minimum </a:t>
            </a:r>
            <a:r>
              <a:rPr lang="en-US" b="1" i="1" dirty="0" smtClean="0">
                <a:latin typeface="Calibri" panose="020F0502020204030204" pitchFamily="34" charset="0"/>
                <a:ea typeface="Calibri" panose="020F0502020204030204" pitchFamily="34" charset="0"/>
                <a:cs typeface="Times New Roman" panose="02020603050405020304" pitchFamily="18" charset="0"/>
              </a:rPr>
              <a:t>Score on the Math* of 950 or between 910 and 940 and </a:t>
            </a:r>
            <a:r>
              <a:rPr lang="en-US" b="1" i="1" u="sng" dirty="0" smtClean="0">
                <a:latin typeface="Calibri" panose="020F0502020204030204" pitchFamily="34" charset="0"/>
                <a:ea typeface="Calibri" panose="020F0502020204030204" pitchFamily="34" charset="0"/>
                <a:cs typeface="Times New Roman" panose="02020603050405020304" pitchFamily="18" charset="0"/>
              </a:rPr>
              <a:t>Diagnostic score of 6</a:t>
            </a:r>
          </a:p>
          <a:p>
            <a:endParaRPr lang="en-US" b="1" i="1" u="sng" dirty="0">
              <a:solidFill>
                <a:srgbClr val="FF0000"/>
              </a:solidFill>
              <a:latin typeface="Calibri" panose="020F0502020204030204" pitchFamily="34" charset="0"/>
              <a:cs typeface="Times New Roman" panose="02020603050405020304" pitchFamily="18" charset="0"/>
            </a:endParaRPr>
          </a:p>
          <a:p>
            <a:r>
              <a:rPr lang="en-US" dirty="0" smtClean="0">
                <a:solidFill>
                  <a:srgbClr val="FF0000"/>
                </a:solidFill>
                <a:latin typeface="Calibri" panose="020F0502020204030204" pitchFamily="34" charset="0"/>
                <a:cs typeface="Times New Roman" panose="02020603050405020304" pitchFamily="18" charset="0"/>
              </a:rPr>
              <a:t>                                                                                              Pre Calculus</a:t>
            </a:r>
            <a:endParaRPr lang="en-US" dirty="0">
              <a:solidFill>
                <a:srgbClr val="FF0000"/>
              </a:solidFill>
            </a:endParaRPr>
          </a:p>
        </p:txBody>
      </p:sp>
      <p:sp>
        <p:nvSpPr>
          <p:cNvPr id="4" name="Rectangle 3"/>
          <p:cNvSpPr/>
          <p:nvPr/>
        </p:nvSpPr>
        <p:spPr>
          <a:xfrm>
            <a:off x="2249214" y="4425478"/>
            <a:ext cx="7735614" cy="507831"/>
          </a:xfrm>
          <a:prstGeom prst="rect">
            <a:avLst/>
          </a:prstGeom>
        </p:spPr>
        <p:txBody>
          <a:bodyPr wrap="square">
            <a:spAutoFit/>
          </a:bodyPr>
          <a:lstStyle/>
          <a:p>
            <a:pPr>
              <a:lnSpc>
                <a:spcPct val="150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486127" y="630867"/>
            <a:ext cx="8671541" cy="584775"/>
          </a:xfrm>
          <a:prstGeom prst="rect">
            <a:avLst/>
          </a:prstGeom>
          <a:noFill/>
        </p:spPr>
        <p:txBody>
          <a:bodyPr wrap="none" rtlCol="0">
            <a:spAutoFit/>
          </a:bodyPr>
          <a:lstStyle/>
          <a:p>
            <a:r>
              <a:rPr lang="en-US" sz="3200" b="1" dirty="0" smtClean="0">
                <a:solidFill>
                  <a:schemeClr val="accent2">
                    <a:lumMod val="75000"/>
                  </a:schemeClr>
                </a:solidFill>
              </a:rPr>
              <a:t>New version: TSIA2 Test Results Spring 2021</a:t>
            </a:r>
            <a:endParaRPr lang="en-US" sz="3200" b="1" dirty="0">
              <a:solidFill>
                <a:schemeClr val="accent2">
                  <a:lumMod val="75000"/>
                </a:schemeClr>
              </a:solidFill>
            </a:endParaRPr>
          </a:p>
        </p:txBody>
      </p:sp>
    </p:spTree>
    <p:extLst>
      <p:ext uri="{BB962C8B-B14F-4D97-AF65-F5344CB8AC3E}">
        <p14:creationId xmlns:p14="http://schemas.microsoft.com/office/powerpoint/2010/main" val="2769221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Conditions of Enrollment</a:t>
            </a:r>
          </a:p>
        </p:txBody>
      </p:sp>
      <p:sp>
        <p:nvSpPr>
          <p:cNvPr id="3" name="Content Placeholder 2"/>
          <p:cNvSpPr>
            <a:spLocks noGrp="1"/>
          </p:cNvSpPr>
          <p:nvPr>
            <p:ph idx="1"/>
          </p:nvPr>
        </p:nvSpPr>
        <p:spPr>
          <a:xfrm>
            <a:off x="677334" y="1460138"/>
            <a:ext cx="8939106" cy="5032102"/>
          </a:xfrm>
        </p:spPr>
        <p:txBody>
          <a:bodyPr>
            <a:noAutofit/>
          </a:bodyPr>
          <a:lstStyle/>
          <a:p>
            <a:pPr lvl="0"/>
            <a:r>
              <a:rPr lang="en-US" sz="2800" dirty="0" smtClean="0"/>
              <a:t>How many DC Courses can you take per year?</a:t>
            </a:r>
          </a:p>
          <a:p>
            <a:pPr marL="0" indent="0">
              <a:buNone/>
            </a:pPr>
            <a:r>
              <a:rPr lang="en-US" sz="2000" dirty="0"/>
              <a:t> </a:t>
            </a:r>
            <a:endParaRPr lang="en-US" dirty="0"/>
          </a:p>
          <a:p>
            <a:pPr lvl="8"/>
            <a:r>
              <a:rPr lang="en-US" sz="2400" dirty="0" smtClean="0"/>
              <a:t>No limit to the number of courses</a:t>
            </a:r>
          </a:p>
          <a:p>
            <a:pPr lvl="8"/>
            <a:r>
              <a:rPr lang="en-US" sz="2400" dirty="0" smtClean="0"/>
              <a:t>Recommended 2 courses per year</a:t>
            </a:r>
          </a:p>
          <a:p>
            <a:pPr lvl="8"/>
            <a:r>
              <a:rPr lang="en-US" sz="2400" dirty="0" smtClean="0"/>
              <a:t>Three courses recommended if you have a 3.0 High School GPA or higher</a:t>
            </a:r>
            <a:endParaRPr lang="en-US" sz="2400" dirty="0"/>
          </a:p>
          <a:p>
            <a:pPr marL="0" indent="0">
              <a:buNone/>
            </a:pPr>
            <a:r>
              <a:rPr lang="en-US" sz="2000" dirty="0" smtClean="0"/>
              <a:t>									</a:t>
            </a:r>
            <a:endParaRPr lang="en-US" sz="2000" dirty="0"/>
          </a:p>
          <a:p>
            <a:pPr marL="0" indent="0">
              <a:buNone/>
            </a:pPr>
            <a:endParaRPr lang="en-US" sz="2000" dirty="0" smtClean="0"/>
          </a:p>
          <a:p>
            <a:pPr marL="0" indent="0" algn="ctr">
              <a:buNone/>
            </a:pPr>
            <a:r>
              <a:rPr lang="en-US" sz="2400" u="sng" dirty="0" smtClean="0"/>
              <a:t>The </a:t>
            </a:r>
            <a:r>
              <a:rPr lang="en-US" sz="2400" u="sng" dirty="0"/>
              <a:t>student must have and maintain a </a:t>
            </a:r>
            <a:r>
              <a:rPr lang="en-US" sz="2400" u="sng" dirty="0" smtClean="0"/>
              <a:t>2.0 (70%) </a:t>
            </a:r>
            <a:r>
              <a:rPr lang="en-US" sz="2400" u="sng" dirty="0"/>
              <a:t>college </a:t>
            </a:r>
            <a:r>
              <a:rPr lang="en-US" sz="2400" u="sng" dirty="0" smtClean="0"/>
              <a:t>GPA to continue taking DC courses.</a:t>
            </a:r>
            <a:endParaRPr lang="en-US" sz="2400" u="sng" dirty="0"/>
          </a:p>
        </p:txBody>
      </p:sp>
      <p:pic>
        <p:nvPicPr>
          <p:cNvPr id="5150" name="Picture 30" descr="http://cdn-media-1.lifehack.org/wp-content/files/2014/10/141025-flickr.com-UBCLearningCommons-stud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81" y="2629307"/>
            <a:ext cx="3412137" cy="276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11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814</TotalTime>
  <Words>833</Words>
  <Application>Microsoft Office PowerPoint</Application>
  <PresentationFormat>Widescreen</PresentationFormat>
  <Paragraphs>210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Georgia</vt:lpstr>
      <vt:lpstr>Times New Roman</vt:lpstr>
      <vt:lpstr>Trebuchet MS</vt:lpstr>
      <vt:lpstr>Wingdings 3</vt:lpstr>
      <vt:lpstr>Facet</vt:lpstr>
      <vt:lpstr>PowerPoint Presentation</vt:lpstr>
      <vt:lpstr>PowerPoint Presentation</vt:lpstr>
      <vt:lpstr>PART 1</vt:lpstr>
      <vt:lpstr>Dual Credit Program: Definition</vt:lpstr>
      <vt:lpstr>Minimum Requirements</vt:lpstr>
      <vt:lpstr>PowerPoint Presentation</vt:lpstr>
      <vt:lpstr>PowerPoint Presentation</vt:lpstr>
      <vt:lpstr>PowerPoint Presentation</vt:lpstr>
      <vt:lpstr>Conditions of Enrollment</vt:lpstr>
      <vt:lpstr>College Culture </vt:lpstr>
      <vt:lpstr>PowerPoint Presentation</vt:lpstr>
      <vt:lpstr>How is college credit earned?</vt:lpstr>
      <vt:lpstr>What do I do with the college credit I earned?</vt:lpstr>
      <vt:lpstr>Scholarship Opportunity for DC students</vt:lpstr>
      <vt:lpstr>What do I do with my TSI scores?</vt:lpstr>
      <vt:lpstr>Part 2</vt:lpstr>
      <vt:lpstr>Risks</vt:lpstr>
      <vt:lpstr>What does this mean?</vt:lpstr>
      <vt:lpstr>Potential Benefits </vt:lpstr>
      <vt:lpstr>PowerPoint Presentation</vt:lpstr>
      <vt:lpstr>Chapin Dual Credit Process </vt:lpstr>
      <vt:lpstr>PowerPoint Presentation</vt:lpstr>
      <vt:lpstr>Stay informed</vt:lpstr>
      <vt:lpstr>Important Contact Information</vt:lpstr>
      <vt:lpstr>PowerPoint Presentation</vt:lpstr>
      <vt:lpstr>PowerPoint Presentation</vt:lpstr>
    </vt:vector>
  </TitlesOfParts>
  <Company>EPISD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Avalos</dc:creator>
  <cp:lastModifiedBy>Omar Munoz</cp:lastModifiedBy>
  <cp:revision>66</cp:revision>
  <dcterms:created xsi:type="dcterms:W3CDTF">2016-02-03T17:56:26Z</dcterms:created>
  <dcterms:modified xsi:type="dcterms:W3CDTF">2021-02-11T02:49:54Z</dcterms:modified>
</cp:coreProperties>
</file>